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6" autoAdjust="0"/>
    <p:restoredTop sz="94660"/>
  </p:normalViewPr>
  <p:slideViewPr>
    <p:cSldViewPr snapToGrid="0">
      <p:cViewPr varScale="1">
        <p:scale>
          <a:sx n="116" d="100"/>
          <a:sy n="116" d="100"/>
        </p:scale>
        <p:origin x="102"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8DE2AE-9765-45A0-A13E-D533D2423E5C}" type="doc">
      <dgm:prSet loTypeId="urn:microsoft.com/office/officeart/2005/8/layout/hierarchy1" loCatId="hierarchy" qsTypeId="urn:microsoft.com/office/officeart/2005/8/quickstyle/simple4" qsCatId="simple" csTypeId="urn:microsoft.com/office/officeart/2005/8/colors/accent1_2" csCatId="accent1"/>
      <dgm:spPr/>
      <dgm:t>
        <a:bodyPr/>
        <a:lstStyle/>
        <a:p>
          <a:endParaRPr lang="en-US"/>
        </a:p>
      </dgm:t>
    </dgm:pt>
    <dgm:pt modelId="{AED3B1EB-9BFC-4F9A-9528-987DE732817B}">
      <dgm:prSet/>
      <dgm:spPr/>
      <dgm:t>
        <a:bodyPr/>
        <a:lstStyle/>
        <a:p>
          <a:r>
            <a:rPr lang="en-US"/>
            <a:t>North Dakota—North Dakota Trust Lands Completion Act—allows removal of trust lands from tribal reservations and select unappropriated federal lands or minerals.  Lands within reservations to be held in trust for tribes.  </a:t>
          </a:r>
        </a:p>
      </dgm:t>
    </dgm:pt>
    <dgm:pt modelId="{5D17A4AA-CDBF-4F0B-9659-9D678F78714F}" type="parTrans" cxnId="{265BCD05-FB71-410D-BF61-C37A6ADFFA4A}">
      <dgm:prSet/>
      <dgm:spPr/>
      <dgm:t>
        <a:bodyPr/>
        <a:lstStyle/>
        <a:p>
          <a:endParaRPr lang="en-US"/>
        </a:p>
      </dgm:t>
    </dgm:pt>
    <dgm:pt modelId="{5D4B82ED-311A-4077-86F1-7FE495884735}" type="sibTrans" cxnId="{265BCD05-FB71-410D-BF61-C37A6ADFFA4A}">
      <dgm:prSet/>
      <dgm:spPr/>
      <dgm:t>
        <a:bodyPr/>
        <a:lstStyle/>
        <a:p>
          <a:endParaRPr lang="en-US"/>
        </a:p>
      </dgm:t>
    </dgm:pt>
    <dgm:pt modelId="{F6E78C02-F2E2-4740-9737-E876B91A7626}">
      <dgm:prSet/>
      <dgm:spPr/>
      <dgm:t>
        <a:bodyPr/>
        <a:lstStyle/>
        <a:p>
          <a:r>
            <a:rPr lang="en-US"/>
            <a:t>Utah—Agreement between Utah Governor and Secretary Haaland to remove trust lands and minerals from within Bears Ears National Monument and exchange for BLM lands and minerals across Utah.  Must be ratified by Congress.  Process keeps Congress out of mapping changes.</a:t>
          </a:r>
        </a:p>
      </dgm:t>
    </dgm:pt>
    <dgm:pt modelId="{CB20B61A-066B-4B6B-9A3A-7C76E0304856}" type="parTrans" cxnId="{80F07B76-2123-481A-B473-A210DD56285A}">
      <dgm:prSet/>
      <dgm:spPr/>
      <dgm:t>
        <a:bodyPr/>
        <a:lstStyle/>
        <a:p>
          <a:endParaRPr lang="en-US"/>
        </a:p>
      </dgm:t>
    </dgm:pt>
    <dgm:pt modelId="{F407770F-C3FE-4A9F-B484-7588222EABB3}" type="sibTrans" cxnId="{80F07B76-2123-481A-B473-A210DD56285A}">
      <dgm:prSet/>
      <dgm:spPr/>
      <dgm:t>
        <a:bodyPr/>
        <a:lstStyle/>
        <a:p>
          <a:endParaRPr lang="en-US"/>
        </a:p>
      </dgm:t>
    </dgm:pt>
    <dgm:pt modelId="{A10ADA7E-466B-4BAA-B95D-4ACF2FADA09D}" type="pres">
      <dgm:prSet presAssocID="{1A8DE2AE-9765-45A0-A13E-D533D2423E5C}" presName="hierChild1" presStyleCnt="0">
        <dgm:presLayoutVars>
          <dgm:chPref val="1"/>
          <dgm:dir/>
          <dgm:animOne val="branch"/>
          <dgm:animLvl val="lvl"/>
          <dgm:resizeHandles/>
        </dgm:presLayoutVars>
      </dgm:prSet>
      <dgm:spPr/>
    </dgm:pt>
    <dgm:pt modelId="{D5BCF2A2-DA25-4B8F-B117-E819D2EECAA8}" type="pres">
      <dgm:prSet presAssocID="{AED3B1EB-9BFC-4F9A-9528-987DE732817B}" presName="hierRoot1" presStyleCnt="0"/>
      <dgm:spPr/>
    </dgm:pt>
    <dgm:pt modelId="{37318F5C-21B3-4778-B4DC-5AB501B53FC6}" type="pres">
      <dgm:prSet presAssocID="{AED3B1EB-9BFC-4F9A-9528-987DE732817B}" presName="composite" presStyleCnt="0"/>
      <dgm:spPr/>
    </dgm:pt>
    <dgm:pt modelId="{A0F32342-6209-452E-8D23-538C834E80A1}" type="pres">
      <dgm:prSet presAssocID="{AED3B1EB-9BFC-4F9A-9528-987DE732817B}" presName="background" presStyleLbl="node0" presStyleIdx="0" presStyleCnt="2"/>
      <dgm:spPr/>
    </dgm:pt>
    <dgm:pt modelId="{3E296BE0-A6AE-441C-819B-F5A719A49CF2}" type="pres">
      <dgm:prSet presAssocID="{AED3B1EB-9BFC-4F9A-9528-987DE732817B}" presName="text" presStyleLbl="fgAcc0" presStyleIdx="0" presStyleCnt="2">
        <dgm:presLayoutVars>
          <dgm:chPref val="3"/>
        </dgm:presLayoutVars>
      </dgm:prSet>
      <dgm:spPr/>
    </dgm:pt>
    <dgm:pt modelId="{0C901F02-33FD-4E55-8CF5-25E51CE2143F}" type="pres">
      <dgm:prSet presAssocID="{AED3B1EB-9BFC-4F9A-9528-987DE732817B}" presName="hierChild2" presStyleCnt="0"/>
      <dgm:spPr/>
    </dgm:pt>
    <dgm:pt modelId="{B26442DE-CE76-47C8-8B59-D3FB363DB39D}" type="pres">
      <dgm:prSet presAssocID="{F6E78C02-F2E2-4740-9737-E876B91A7626}" presName="hierRoot1" presStyleCnt="0"/>
      <dgm:spPr/>
    </dgm:pt>
    <dgm:pt modelId="{97DDE201-75E9-4694-8860-72642F315679}" type="pres">
      <dgm:prSet presAssocID="{F6E78C02-F2E2-4740-9737-E876B91A7626}" presName="composite" presStyleCnt="0"/>
      <dgm:spPr/>
    </dgm:pt>
    <dgm:pt modelId="{A80441E7-3481-4651-86D1-4BC4A739E117}" type="pres">
      <dgm:prSet presAssocID="{F6E78C02-F2E2-4740-9737-E876B91A7626}" presName="background" presStyleLbl="node0" presStyleIdx="1" presStyleCnt="2"/>
      <dgm:spPr/>
    </dgm:pt>
    <dgm:pt modelId="{D691FD65-D97A-456D-AE4C-411E41A9B8AA}" type="pres">
      <dgm:prSet presAssocID="{F6E78C02-F2E2-4740-9737-E876B91A7626}" presName="text" presStyleLbl="fgAcc0" presStyleIdx="1" presStyleCnt="2">
        <dgm:presLayoutVars>
          <dgm:chPref val="3"/>
        </dgm:presLayoutVars>
      </dgm:prSet>
      <dgm:spPr/>
    </dgm:pt>
    <dgm:pt modelId="{80A8D252-D21F-4F1F-9D09-9C5D4D015FFB}" type="pres">
      <dgm:prSet presAssocID="{F6E78C02-F2E2-4740-9737-E876B91A7626}" presName="hierChild2" presStyleCnt="0"/>
      <dgm:spPr/>
    </dgm:pt>
  </dgm:ptLst>
  <dgm:cxnLst>
    <dgm:cxn modelId="{265BCD05-FB71-410D-BF61-C37A6ADFFA4A}" srcId="{1A8DE2AE-9765-45A0-A13E-D533D2423E5C}" destId="{AED3B1EB-9BFC-4F9A-9528-987DE732817B}" srcOrd="0" destOrd="0" parTransId="{5D17A4AA-CDBF-4F0B-9659-9D678F78714F}" sibTransId="{5D4B82ED-311A-4077-86F1-7FE495884735}"/>
    <dgm:cxn modelId="{80F07B76-2123-481A-B473-A210DD56285A}" srcId="{1A8DE2AE-9765-45A0-A13E-D533D2423E5C}" destId="{F6E78C02-F2E2-4740-9737-E876B91A7626}" srcOrd="1" destOrd="0" parTransId="{CB20B61A-066B-4B6B-9A3A-7C76E0304856}" sibTransId="{F407770F-C3FE-4A9F-B484-7588222EABB3}"/>
    <dgm:cxn modelId="{14AD01A7-D0E6-417A-88ED-4B4A50FA632A}" type="presOf" srcId="{F6E78C02-F2E2-4740-9737-E876B91A7626}" destId="{D691FD65-D97A-456D-AE4C-411E41A9B8AA}" srcOrd="0" destOrd="0" presId="urn:microsoft.com/office/officeart/2005/8/layout/hierarchy1"/>
    <dgm:cxn modelId="{736CFBC9-0E29-43FD-9C0E-747067C7C4A3}" type="presOf" srcId="{1A8DE2AE-9765-45A0-A13E-D533D2423E5C}" destId="{A10ADA7E-466B-4BAA-B95D-4ACF2FADA09D}" srcOrd="0" destOrd="0" presId="urn:microsoft.com/office/officeart/2005/8/layout/hierarchy1"/>
    <dgm:cxn modelId="{024499EA-3213-4DD5-832E-8D223FE776DE}" type="presOf" srcId="{AED3B1EB-9BFC-4F9A-9528-987DE732817B}" destId="{3E296BE0-A6AE-441C-819B-F5A719A49CF2}" srcOrd="0" destOrd="0" presId="urn:microsoft.com/office/officeart/2005/8/layout/hierarchy1"/>
    <dgm:cxn modelId="{E6DC3BA4-B187-4FE7-90B0-190A199EF7AB}" type="presParOf" srcId="{A10ADA7E-466B-4BAA-B95D-4ACF2FADA09D}" destId="{D5BCF2A2-DA25-4B8F-B117-E819D2EECAA8}" srcOrd="0" destOrd="0" presId="urn:microsoft.com/office/officeart/2005/8/layout/hierarchy1"/>
    <dgm:cxn modelId="{7B6A6C2D-DBC9-4E0A-95FA-268DF3CA39A4}" type="presParOf" srcId="{D5BCF2A2-DA25-4B8F-B117-E819D2EECAA8}" destId="{37318F5C-21B3-4778-B4DC-5AB501B53FC6}" srcOrd="0" destOrd="0" presId="urn:microsoft.com/office/officeart/2005/8/layout/hierarchy1"/>
    <dgm:cxn modelId="{9FD1434E-81C1-40B0-AAFE-093AB2BE1C4C}" type="presParOf" srcId="{37318F5C-21B3-4778-B4DC-5AB501B53FC6}" destId="{A0F32342-6209-452E-8D23-538C834E80A1}" srcOrd="0" destOrd="0" presId="urn:microsoft.com/office/officeart/2005/8/layout/hierarchy1"/>
    <dgm:cxn modelId="{CED4E878-17D2-4DB1-BF0C-407155993755}" type="presParOf" srcId="{37318F5C-21B3-4778-B4DC-5AB501B53FC6}" destId="{3E296BE0-A6AE-441C-819B-F5A719A49CF2}" srcOrd="1" destOrd="0" presId="urn:microsoft.com/office/officeart/2005/8/layout/hierarchy1"/>
    <dgm:cxn modelId="{F135AEE5-C023-433B-BE55-01B87BA4EDAF}" type="presParOf" srcId="{D5BCF2A2-DA25-4B8F-B117-E819D2EECAA8}" destId="{0C901F02-33FD-4E55-8CF5-25E51CE2143F}" srcOrd="1" destOrd="0" presId="urn:microsoft.com/office/officeart/2005/8/layout/hierarchy1"/>
    <dgm:cxn modelId="{7EED64CF-538B-4A44-9938-8FB131A91FB5}" type="presParOf" srcId="{A10ADA7E-466B-4BAA-B95D-4ACF2FADA09D}" destId="{B26442DE-CE76-47C8-8B59-D3FB363DB39D}" srcOrd="1" destOrd="0" presId="urn:microsoft.com/office/officeart/2005/8/layout/hierarchy1"/>
    <dgm:cxn modelId="{973A7C9A-BB7B-4EBF-A853-39DD6C4F7E02}" type="presParOf" srcId="{B26442DE-CE76-47C8-8B59-D3FB363DB39D}" destId="{97DDE201-75E9-4694-8860-72642F315679}" srcOrd="0" destOrd="0" presId="urn:microsoft.com/office/officeart/2005/8/layout/hierarchy1"/>
    <dgm:cxn modelId="{5875DDA2-F13F-4A77-9B0C-4AA51E5BE2A6}" type="presParOf" srcId="{97DDE201-75E9-4694-8860-72642F315679}" destId="{A80441E7-3481-4651-86D1-4BC4A739E117}" srcOrd="0" destOrd="0" presId="urn:microsoft.com/office/officeart/2005/8/layout/hierarchy1"/>
    <dgm:cxn modelId="{039DE86A-3AFD-46CF-8F46-7ABD832AB207}" type="presParOf" srcId="{97DDE201-75E9-4694-8860-72642F315679}" destId="{D691FD65-D97A-456D-AE4C-411E41A9B8AA}" srcOrd="1" destOrd="0" presId="urn:microsoft.com/office/officeart/2005/8/layout/hierarchy1"/>
    <dgm:cxn modelId="{9C93E189-B6DE-4B18-9C1A-8F21D3716C93}" type="presParOf" srcId="{B26442DE-CE76-47C8-8B59-D3FB363DB39D}" destId="{80A8D252-D21F-4F1F-9D09-9C5D4D015FF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A0AEEE-3421-4588-BF51-42FF9B55E8C9}" type="doc">
      <dgm:prSet loTypeId="urn:microsoft.com/office/officeart/2005/8/layout/vProcess5" loCatId="process" qsTypeId="urn:microsoft.com/office/officeart/2005/8/quickstyle/simple4" qsCatId="simple" csTypeId="urn:microsoft.com/office/officeart/2005/8/colors/colorful1" csCatId="colorful" phldr="1"/>
      <dgm:spPr/>
      <dgm:t>
        <a:bodyPr/>
        <a:lstStyle/>
        <a:p>
          <a:endParaRPr lang="en-US"/>
        </a:p>
      </dgm:t>
    </dgm:pt>
    <dgm:pt modelId="{A243FE9F-B116-46BB-A394-DDFCE7C3DB53}">
      <dgm:prSet/>
      <dgm:spPr/>
      <dgm:t>
        <a:bodyPr/>
        <a:lstStyle/>
        <a:p>
          <a:r>
            <a:rPr lang="en-US"/>
            <a:t>Rule issued at end of 2022.</a:t>
          </a:r>
        </a:p>
      </dgm:t>
    </dgm:pt>
    <dgm:pt modelId="{93101EFA-A08F-4091-8DD0-E84B07BD91A7}" type="parTrans" cxnId="{570DE85C-317D-4EEA-879F-79B2DC38D1FD}">
      <dgm:prSet/>
      <dgm:spPr/>
      <dgm:t>
        <a:bodyPr/>
        <a:lstStyle/>
        <a:p>
          <a:endParaRPr lang="en-US"/>
        </a:p>
      </dgm:t>
    </dgm:pt>
    <dgm:pt modelId="{A5408BFA-7C65-4352-849C-67B30DD5A854}" type="sibTrans" cxnId="{570DE85C-317D-4EEA-879F-79B2DC38D1FD}">
      <dgm:prSet/>
      <dgm:spPr/>
      <dgm:t>
        <a:bodyPr/>
        <a:lstStyle/>
        <a:p>
          <a:endParaRPr lang="en-US"/>
        </a:p>
      </dgm:t>
    </dgm:pt>
    <dgm:pt modelId="{A4A6EC9F-BC2D-486C-99DE-DB0B40ED3AB2}">
      <dgm:prSet/>
      <dgm:spPr/>
      <dgm:t>
        <a:bodyPr/>
        <a:lstStyle/>
        <a:p>
          <a:r>
            <a:rPr lang="en-US"/>
            <a:t>Rule became effective on March 20, 2023.</a:t>
          </a:r>
        </a:p>
      </dgm:t>
    </dgm:pt>
    <dgm:pt modelId="{8C014738-B941-47E3-95DB-41F0355A2464}" type="parTrans" cxnId="{10619E7C-38B1-457F-913D-685678293851}">
      <dgm:prSet/>
      <dgm:spPr/>
      <dgm:t>
        <a:bodyPr/>
        <a:lstStyle/>
        <a:p>
          <a:endParaRPr lang="en-US"/>
        </a:p>
      </dgm:t>
    </dgm:pt>
    <dgm:pt modelId="{2AA74F4F-25A2-4B36-99F9-2A757A75BD32}" type="sibTrans" cxnId="{10619E7C-38B1-457F-913D-685678293851}">
      <dgm:prSet/>
      <dgm:spPr/>
      <dgm:t>
        <a:bodyPr/>
        <a:lstStyle/>
        <a:p>
          <a:endParaRPr lang="en-US"/>
        </a:p>
      </dgm:t>
    </dgm:pt>
    <dgm:pt modelId="{90F70AD8-A208-4CF7-9AB1-290265319288}">
      <dgm:prSet/>
      <dgm:spPr/>
      <dgm:t>
        <a:bodyPr/>
        <a:lstStyle/>
        <a:p>
          <a:r>
            <a:rPr lang="en-US" dirty="0"/>
            <a:t>Federal Court injunctions for 26 states from cases in Texas and North Dakota.</a:t>
          </a:r>
        </a:p>
      </dgm:t>
    </dgm:pt>
    <dgm:pt modelId="{CCC8DEFA-1A4E-4DCF-BDD7-E23130E4F137}" type="parTrans" cxnId="{6DA06813-071E-48EE-849E-6D760B654BFE}">
      <dgm:prSet/>
      <dgm:spPr/>
      <dgm:t>
        <a:bodyPr/>
        <a:lstStyle/>
        <a:p>
          <a:endParaRPr lang="en-US"/>
        </a:p>
      </dgm:t>
    </dgm:pt>
    <dgm:pt modelId="{BE1EF478-807F-44A4-809A-6375CA663761}" type="sibTrans" cxnId="{6DA06813-071E-48EE-849E-6D760B654BFE}">
      <dgm:prSet/>
      <dgm:spPr/>
      <dgm:t>
        <a:bodyPr/>
        <a:lstStyle/>
        <a:p>
          <a:endParaRPr lang="en-US"/>
        </a:p>
      </dgm:t>
    </dgm:pt>
    <dgm:pt modelId="{9CB1609B-6815-46DF-8451-2B6782D7A96D}">
      <dgm:prSet/>
      <dgm:spPr/>
      <dgm:t>
        <a:bodyPr/>
        <a:lstStyle/>
        <a:p>
          <a:r>
            <a:rPr lang="en-US" dirty="0"/>
            <a:t>Litigation pending in Kentucky.</a:t>
          </a:r>
        </a:p>
      </dgm:t>
    </dgm:pt>
    <dgm:pt modelId="{D0D7603B-60ED-4C39-8B47-D2481CCDEDB1}" type="parTrans" cxnId="{34897B4C-3DED-48A1-AA52-BDF1BD2E6281}">
      <dgm:prSet/>
      <dgm:spPr/>
      <dgm:t>
        <a:bodyPr/>
        <a:lstStyle/>
        <a:p>
          <a:endParaRPr lang="en-US"/>
        </a:p>
      </dgm:t>
    </dgm:pt>
    <dgm:pt modelId="{83743160-23CF-4549-B92D-CDA1701AB9BA}" type="sibTrans" cxnId="{34897B4C-3DED-48A1-AA52-BDF1BD2E6281}">
      <dgm:prSet/>
      <dgm:spPr/>
      <dgm:t>
        <a:bodyPr/>
        <a:lstStyle/>
        <a:p>
          <a:endParaRPr lang="en-US"/>
        </a:p>
      </dgm:t>
    </dgm:pt>
    <dgm:pt modelId="{56DC6FCE-7860-4C3C-AAE9-3DE2F16FA3ED}">
      <dgm:prSet/>
      <dgm:spPr/>
      <dgm:t>
        <a:bodyPr/>
        <a:lstStyle/>
        <a:p>
          <a:r>
            <a:rPr lang="en-US"/>
            <a:t>Sackett v. EPA decision by Supreme Court is likely to impact all litigation and perhaps the viability of the 2023 Rule.</a:t>
          </a:r>
        </a:p>
      </dgm:t>
    </dgm:pt>
    <dgm:pt modelId="{F2924DB5-EFDD-4A12-B0A4-75562D591588}" type="parTrans" cxnId="{4A332890-AB92-4A7A-8333-E5FE15A9C46D}">
      <dgm:prSet/>
      <dgm:spPr/>
      <dgm:t>
        <a:bodyPr/>
        <a:lstStyle/>
        <a:p>
          <a:endParaRPr lang="en-US"/>
        </a:p>
      </dgm:t>
    </dgm:pt>
    <dgm:pt modelId="{B4AD59B2-B550-4D60-B09C-776747022559}" type="sibTrans" cxnId="{4A332890-AB92-4A7A-8333-E5FE15A9C46D}">
      <dgm:prSet/>
      <dgm:spPr/>
      <dgm:t>
        <a:bodyPr/>
        <a:lstStyle/>
        <a:p>
          <a:endParaRPr lang="en-US"/>
        </a:p>
      </dgm:t>
    </dgm:pt>
    <dgm:pt modelId="{D009F029-D845-480D-ACCB-A43EA4FF258F}" type="pres">
      <dgm:prSet presAssocID="{4BA0AEEE-3421-4588-BF51-42FF9B55E8C9}" presName="outerComposite" presStyleCnt="0">
        <dgm:presLayoutVars>
          <dgm:chMax val="5"/>
          <dgm:dir/>
          <dgm:resizeHandles val="exact"/>
        </dgm:presLayoutVars>
      </dgm:prSet>
      <dgm:spPr/>
    </dgm:pt>
    <dgm:pt modelId="{53C0E765-A444-4787-AFD0-C6A6D39513D8}" type="pres">
      <dgm:prSet presAssocID="{4BA0AEEE-3421-4588-BF51-42FF9B55E8C9}" presName="dummyMaxCanvas" presStyleCnt="0">
        <dgm:presLayoutVars/>
      </dgm:prSet>
      <dgm:spPr/>
    </dgm:pt>
    <dgm:pt modelId="{58579DAD-3005-4053-8FB6-A24E44DE357F}" type="pres">
      <dgm:prSet presAssocID="{4BA0AEEE-3421-4588-BF51-42FF9B55E8C9}" presName="FiveNodes_1" presStyleLbl="node1" presStyleIdx="0" presStyleCnt="5">
        <dgm:presLayoutVars>
          <dgm:bulletEnabled val="1"/>
        </dgm:presLayoutVars>
      </dgm:prSet>
      <dgm:spPr/>
    </dgm:pt>
    <dgm:pt modelId="{F26D2C9A-F640-44C8-91D9-09FE14E2BCBC}" type="pres">
      <dgm:prSet presAssocID="{4BA0AEEE-3421-4588-BF51-42FF9B55E8C9}" presName="FiveNodes_2" presStyleLbl="node1" presStyleIdx="1" presStyleCnt="5">
        <dgm:presLayoutVars>
          <dgm:bulletEnabled val="1"/>
        </dgm:presLayoutVars>
      </dgm:prSet>
      <dgm:spPr/>
    </dgm:pt>
    <dgm:pt modelId="{BF6DAEF0-296C-442C-A149-7E8BAEBA0136}" type="pres">
      <dgm:prSet presAssocID="{4BA0AEEE-3421-4588-BF51-42FF9B55E8C9}" presName="FiveNodes_3" presStyleLbl="node1" presStyleIdx="2" presStyleCnt="5">
        <dgm:presLayoutVars>
          <dgm:bulletEnabled val="1"/>
        </dgm:presLayoutVars>
      </dgm:prSet>
      <dgm:spPr/>
    </dgm:pt>
    <dgm:pt modelId="{D1FF4B07-F5C3-4D56-BDCB-883625BE5A85}" type="pres">
      <dgm:prSet presAssocID="{4BA0AEEE-3421-4588-BF51-42FF9B55E8C9}" presName="FiveNodes_4" presStyleLbl="node1" presStyleIdx="3" presStyleCnt="5">
        <dgm:presLayoutVars>
          <dgm:bulletEnabled val="1"/>
        </dgm:presLayoutVars>
      </dgm:prSet>
      <dgm:spPr/>
    </dgm:pt>
    <dgm:pt modelId="{5F24C165-F17A-41AF-9A78-D945FE1A773C}" type="pres">
      <dgm:prSet presAssocID="{4BA0AEEE-3421-4588-BF51-42FF9B55E8C9}" presName="FiveNodes_5" presStyleLbl="node1" presStyleIdx="4" presStyleCnt="5">
        <dgm:presLayoutVars>
          <dgm:bulletEnabled val="1"/>
        </dgm:presLayoutVars>
      </dgm:prSet>
      <dgm:spPr/>
    </dgm:pt>
    <dgm:pt modelId="{19099EE3-E4A8-4C09-AEBD-90F2DF1F075D}" type="pres">
      <dgm:prSet presAssocID="{4BA0AEEE-3421-4588-BF51-42FF9B55E8C9}" presName="FiveConn_1-2" presStyleLbl="fgAccFollowNode1" presStyleIdx="0" presStyleCnt="4">
        <dgm:presLayoutVars>
          <dgm:bulletEnabled val="1"/>
        </dgm:presLayoutVars>
      </dgm:prSet>
      <dgm:spPr/>
    </dgm:pt>
    <dgm:pt modelId="{C63EB295-BD78-4995-BFB3-51DC93B17D06}" type="pres">
      <dgm:prSet presAssocID="{4BA0AEEE-3421-4588-BF51-42FF9B55E8C9}" presName="FiveConn_2-3" presStyleLbl="fgAccFollowNode1" presStyleIdx="1" presStyleCnt="4">
        <dgm:presLayoutVars>
          <dgm:bulletEnabled val="1"/>
        </dgm:presLayoutVars>
      </dgm:prSet>
      <dgm:spPr/>
    </dgm:pt>
    <dgm:pt modelId="{13C1E851-E2BB-4581-8410-75368AFBD57D}" type="pres">
      <dgm:prSet presAssocID="{4BA0AEEE-3421-4588-BF51-42FF9B55E8C9}" presName="FiveConn_3-4" presStyleLbl="fgAccFollowNode1" presStyleIdx="2" presStyleCnt="4">
        <dgm:presLayoutVars>
          <dgm:bulletEnabled val="1"/>
        </dgm:presLayoutVars>
      </dgm:prSet>
      <dgm:spPr/>
    </dgm:pt>
    <dgm:pt modelId="{776437E9-08CF-4BFF-8320-2F8368813839}" type="pres">
      <dgm:prSet presAssocID="{4BA0AEEE-3421-4588-BF51-42FF9B55E8C9}" presName="FiveConn_4-5" presStyleLbl="fgAccFollowNode1" presStyleIdx="3" presStyleCnt="4">
        <dgm:presLayoutVars>
          <dgm:bulletEnabled val="1"/>
        </dgm:presLayoutVars>
      </dgm:prSet>
      <dgm:spPr/>
    </dgm:pt>
    <dgm:pt modelId="{5CFAF573-6C61-4D7A-9E80-2C9CB74D66D0}" type="pres">
      <dgm:prSet presAssocID="{4BA0AEEE-3421-4588-BF51-42FF9B55E8C9}" presName="FiveNodes_1_text" presStyleLbl="node1" presStyleIdx="4" presStyleCnt="5">
        <dgm:presLayoutVars>
          <dgm:bulletEnabled val="1"/>
        </dgm:presLayoutVars>
      </dgm:prSet>
      <dgm:spPr/>
    </dgm:pt>
    <dgm:pt modelId="{61F8FC78-41DA-4565-892D-B438C135686F}" type="pres">
      <dgm:prSet presAssocID="{4BA0AEEE-3421-4588-BF51-42FF9B55E8C9}" presName="FiveNodes_2_text" presStyleLbl="node1" presStyleIdx="4" presStyleCnt="5">
        <dgm:presLayoutVars>
          <dgm:bulletEnabled val="1"/>
        </dgm:presLayoutVars>
      </dgm:prSet>
      <dgm:spPr/>
    </dgm:pt>
    <dgm:pt modelId="{79432BCA-F766-45FF-82F2-D142E781184D}" type="pres">
      <dgm:prSet presAssocID="{4BA0AEEE-3421-4588-BF51-42FF9B55E8C9}" presName="FiveNodes_3_text" presStyleLbl="node1" presStyleIdx="4" presStyleCnt="5">
        <dgm:presLayoutVars>
          <dgm:bulletEnabled val="1"/>
        </dgm:presLayoutVars>
      </dgm:prSet>
      <dgm:spPr/>
    </dgm:pt>
    <dgm:pt modelId="{22B30C1C-7B1D-44D1-B67D-4453D6F91692}" type="pres">
      <dgm:prSet presAssocID="{4BA0AEEE-3421-4588-BF51-42FF9B55E8C9}" presName="FiveNodes_4_text" presStyleLbl="node1" presStyleIdx="4" presStyleCnt="5">
        <dgm:presLayoutVars>
          <dgm:bulletEnabled val="1"/>
        </dgm:presLayoutVars>
      </dgm:prSet>
      <dgm:spPr/>
    </dgm:pt>
    <dgm:pt modelId="{4256D911-F783-4199-A84D-ED5DBC40BCD4}" type="pres">
      <dgm:prSet presAssocID="{4BA0AEEE-3421-4588-BF51-42FF9B55E8C9}" presName="FiveNodes_5_text" presStyleLbl="node1" presStyleIdx="4" presStyleCnt="5">
        <dgm:presLayoutVars>
          <dgm:bulletEnabled val="1"/>
        </dgm:presLayoutVars>
      </dgm:prSet>
      <dgm:spPr/>
    </dgm:pt>
  </dgm:ptLst>
  <dgm:cxnLst>
    <dgm:cxn modelId="{6DA06813-071E-48EE-849E-6D760B654BFE}" srcId="{4BA0AEEE-3421-4588-BF51-42FF9B55E8C9}" destId="{90F70AD8-A208-4CF7-9AB1-290265319288}" srcOrd="2" destOrd="0" parTransId="{CCC8DEFA-1A4E-4DCF-BDD7-E23130E4F137}" sibTransId="{BE1EF478-807F-44A4-809A-6375CA663761}"/>
    <dgm:cxn modelId="{29DB9217-C70E-4A8A-97A0-355301F5DA11}" type="presOf" srcId="{A243FE9F-B116-46BB-A394-DDFCE7C3DB53}" destId="{58579DAD-3005-4053-8FB6-A24E44DE357F}" srcOrd="0" destOrd="0" presId="urn:microsoft.com/office/officeart/2005/8/layout/vProcess5"/>
    <dgm:cxn modelId="{30948518-867F-401B-84ED-0CB17C11A4E6}" type="presOf" srcId="{BE1EF478-807F-44A4-809A-6375CA663761}" destId="{13C1E851-E2BB-4581-8410-75368AFBD57D}" srcOrd="0" destOrd="0" presId="urn:microsoft.com/office/officeart/2005/8/layout/vProcess5"/>
    <dgm:cxn modelId="{69268D1C-F11F-425D-B51B-6304BAE180CA}" type="presOf" srcId="{A5408BFA-7C65-4352-849C-67B30DD5A854}" destId="{19099EE3-E4A8-4C09-AEBD-90F2DF1F075D}" srcOrd="0" destOrd="0" presId="urn:microsoft.com/office/officeart/2005/8/layout/vProcess5"/>
    <dgm:cxn modelId="{E293B126-A686-4AC2-B0F5-6C7486F2F0DA}" type="presOf" srcId="{9CB1609B-6815-46DF-8451-2B6782D7A96D}" destId="{22B30C1C-7B1D-44D1-B67D-4453D6F91692}" srcOrd="1" destOrd="0" presId="urn:microsoft.com/office/officeart/2005/8/layout/vProcess5"/>
    <dgm:cxn modelId="{9B353131-3486-44AE-853B-06710241F46E}" type="presOf" srcId="{A4A6EC9F-BC2D-486C-99DE-DB0B40ED3AB2}" destId="{F26D2C9A-F640-44C8-91D9-09FE14E2BCBC}" srcOrd="0" destOrd="0" presId="urn:microsoft.com/office/officeart/2005/8/layout/vProcess5"/>
    <dgm:cxn modelId="{570DE85C-317D-4EEA-879F-79B2DC38D1FD}" srcId="{4BA0AEEE-3421-4588-BF51-42FF9B55E8C9}" destId="{A243FE9F-B116-46BB-A394-DDFCE7C3DB53}" srcOrd="0" destOrd="0" parTransId="{93101EFA-A08F-4091-8DD0-E84B07BD91A7}" sibTransId="{A5408BFA-7C65-4352-849C-67B30DD5A854}"/>
    <dgm:cxn modelId="{33BB7F5E-02D2-4E37-AEFB-D6D3ED97BD7F}" type="presOf" srcId="{56DC6FCE-7860-4C3C-AAE9-3DE2F16FA3ED}" destId="{4256D911-F783-4199-A84D-ED5DBC40BCD4}" srcOrd="1" destOrd="0" presId="urn:microsoft.com/office/officeart/2005/8/layout/vProcess5"/>
    <dgm:cxn modelId="{60267145-C498-4030-AFD5-285C0EE7D9F7}" type="presOf" srcId="{83743160-23CF-4549-B92D-CDA1701AB9BA}" destId="{776437E9-08CF-4BFF-8320-2F8368813839}" srcOrd="0" destOrd="0" presId="urn:microsoft.com/office/officeart/2005/8/layout/vProcess5"/>
    <dgm:cxn modelId="{EEA8774A-ECAC-4B21-8F70-250406DAFE8E}" type="presOf" srcId="{2AA74F4F-25A2-4B36-99F9-2A757A75BD32}" destId="{C63EB295-BD78-4995-BFB3-51DC93B17D06}" srcOrd="0" destOrd="0" presId="urn:microsoft.com/office/officeart/2005/8/layout/vProcess5"/>
    <dgm:cxn modelId="{34897B4C-3DED-48A1-AA52-BDF1BD2E6281}" srcId="{4BA0AEEE-3421-4588-BF51-42FF9B55E8C9}" destId="{9CB1609B-6815-46DF-8451-2B6782D7A96D}" srcOrd="3" destOrd="0" parTransId="{D0D7603B-60ED-4C39-8B47-D2481CCDEDB1}" sibTransId="{83743160-23CF-4549-B92D-CDA1701AB9BA}"/>
    <dgm:cxn modelId="{2BD7287B-A122-4AEC-968E-58A8B1D30D9F}" type="presOf" srcId="{4BA0AEEE-3421-4588-BF51-42FF9B55E8C9}" destId="{D009F029-D845-480D-ACCB-A43EA4FF258F}" srcOrd="0" destOrd="0" presId="urn:microsoft.com/office/officeart/2005/8/layout/vProcess5"/>
    <dgm:cxn modelId="{10619E7C-38B1-457F-913D-685678293851}" srcId="{4BA0AEEE-3421-4588-BF51-42FF9B55E8C9}" destId="{A4A6EC9F-BC2D-486C-99DE-DB0B40ED3AB2}" srcOrd="1" destOrd="0" parTransId="{8C014738-B941-47E3-95DB-41F0355A2464}" sibTransId="{2AA74F4F-25A2-4B36-99F9-2A757A75BD32}"/>
    <dgm:cxn modelId="{4A332890-AB92-4A7A-8333-E5FE15A9C46D}" srcId="{4BA0AEEE-3421-4588-BF51-42FF9B55E8C9}" destId="{56DC6FCE-7860-4C3C-AAE9-3DE2F16FA3ED}" srcOrd="4" destOrd="0" parTransId="{F2924DB5-EFDD-4A12-B0A4-75562D591588}" sibTransId="{B4AD59B2-B550-4D60-B09C-776747022559}"/>
    <dgm:cxn modelId="{A8C6AE95-BE80-4287-BE15-B1234B58437B}" type="presOf" srcId="{90F70AD8-A208-4CF7-9AB1-290265319288}" destId="{BF6DAEF0-296C-442C-A149-7E8BAEBA0136}" srcOrd="0" destOrd="0" presId="urn:microsoft.com/office/officeart/2005/8/layout/vProcess5"/>
    <dgm:cxn modelId="{242AAA97-3349-4496-97AE-F32F6D4EA2CE}" type="presOf" srcId="{A243FE9F-B116-46BB-A394-DDFCE7C3DB53}" destId="{5CFAF573-6C61-4D7A-9E80-2C9CB74D66D0}" srcOrd="1" destOrd="0" presId="urn:microsoft.com/office/officeart/2005/8/layout/vProcess5"/>
    <dgm:cxn modelId="{A5E985D1-9A28-4EDC-BD61-8806894995B2}" type="presOf" srcId="{90F70AD8-A208-4CF7-9AB1-290265319288}" destId="{79432BCA-F766-45FF-82F2-D142E781184D}" srcOrd="1" destOrd="0" presId="urn:microsoft.com/office/officeart/2005/8/layout/vProcess5"/>
    <dgm:cxn modelId="{8DCB06F2-BB08-4AE8-A79B-3A7FA8768CC5}" type="presOf" srcId="{56DC6FCE-7860-4C3C-AAE9-3DE2F16FA3ED}" destId="{5F24C165-F17A-41AF-9A78-D945FE1A773C}" srcOrd="0" destOrd="0" presId="urn:microsoft.com/office/officeart/2005/8/layout/vProcess5"/>
    <dgm:cxn modelId="{97B903F7-A733-4CE4-9842-D1FC737C12E8}" type="presOf" srcId="{9CB1609B-6815-46DF-8451-2B6782D7A96D}" destId="{D1FF4B07-F5C3-4D56-BDCB-883625BE5A85}" srcOrd="0" destOrd="0" presId="urn:microsoft.com/office/officeart/2005/8/layout/vProcess5"/>
    <dgm:cxn modelId="{AB7664FB-94DA-49B4-B6B8-22AB825ED1A7}" type="presOf" srcId="{A4A6EC9F-BC2D-486C-99DE-DB0B40ED3AB2}" destId="{61F8FC78-41DA-4565-892D-B438C135686F}" srcOrd="1" destOrd="0" presId="urn:microsoft.com/office/officeart/2005/8/layout/vProcess5"/>
    <dgm:cxn modelId="{0D47384D-C757-4894-8FF5-FD4AE8FB466F}" type="presParOf" srcId="{D009F029-D845-480D-ACCB-A43EA4FF258F}" destId="{53C0E765-A444-4787-AFD0-C6A6D39513D8}" srcOrd="0" destOrd="0" presId="urn:microsoft.com/office/officeart/2005/8/layout/vProcess5"/>
    <dgm:cxn modelId="{004600CF-B090-4F1A-8D27-F420FD179142}" type="presParOf" srcId="{D009F029-D845-480D-ACCB-A43EA4FF258F}" destId="{58579DAD-3005-4053-8FB6-A24E44DE357F}" srcOrd="1" destOrd="0" presId="urn:microsoft.com/office/officeart/2005/8/layout/vProcess5"/>
    <dgm:cxn modelId="{9EC08F00-676A-418C-A474-F737469C14C8}" type="presParOf" srcId="{D009F029-D845-480D-ACCB-A43EA4FF258F}" destId="{F26D2C9A-F640-44C8-91D9-09FE14E2BCBC}" srcOrd="2" destOrd="0" presId="urn:microsoft.com/office/officeart/2005/8/layout/vProcess5"/>
    <dgm:cxn modelId="{1811CF4A-7F54-439F-B318-8C2FE023B776}" type="presParOf" srcId="{D009F029-D845-480D-ACCB-A43EA4FF258F}" destId="{BF6DAEF0-296C-442C-A149-7E8BAEBA0136}" srcOrd="3" destOrd="0" presId="urn:microsoft.com/office/officeart/2005/8/layout/vProcess5"/>
    <dgm:cxn modelId="{146EA91B-84EB-4D8D-BF46-41A99795A567}" type="presParOf" srcId="{D009F029-D845-480D-ACCB-A43EA4FF258F}" destId="{D1FF4B07-F5C3-4D56-BDCB-883625BE5A85}" srcOrd="4" destOrd="0" presId="urn:microsoft.com/office/officeart/2005/8/layout/vProcess5"/>
    <dgm:cxn modelId="{84D3C3F3-2E90-4292-A758-0FD31E672455}" type="presParOf" srcId="{D009F029-D845-480D-ACCB-A43EA4FF258F}" destId="{5F24C165-F17A-41AF-9A78-D945FE1A773C}" srcOrd="5" destOrd="0" presId="urn:microsoft.com/office/officeart/2005/8/layout/vProcess5"/>
    <dgm:cxn modelId="{DD9D582C-CB16-4007-9F37-79D6D57F6E01}" type="presParOf" srcId="{D009F029-D845-480D-ACCB-A43EA4FF258F}" destId="{19099EE3-E4A8-4C09-AEBD-90F2DF1F075D}" srcOrd="6" destOrd="0" presId="urn:microsoft.com/office/officeart/2005/8/layout/vProcess5"/>
    <dgm:cxn modelId="{904ABB85-FD48-4633-A54A-CB8031677C81}" type="presParOf" srcId="{D009F029-D845-480D-ACCB-A43EA4FF258F}" destId="{C63EB295-BD78-4995-BFB3-51DC93B17D06}" srcOrd="7" destOrd="0" presId="urn:microsoft.com/office/officeart/2005/8/layout/vProcess5"/>
    <dgm:cxn modelId="{87F1F6D9-FAF7-4047-8CA2-BC7A88B82AFA}" type="presParOf" srcId="{D009F029-D845-480D-ACCB-A43EA4FF258F}" destId="{13C1E851-E2BB-4581-8410-75368AFBD57D}" srcOrd="8" destOrd="0" presId="urn:microsoft.com/office/officeart/2005/8/layout/vProcess5"/>
    <dgm:cxn modelId="{B80B5802-5457-4560-A247-1CE8737211FF}" type="presParOf" srcId="{D009F029-D845-480D-ACCB-A43EA4FF258F}" destId="{776437E9-08CF-4BFF-8320-2F8368813839}" srcOrd="9" destOrd="0" presId="urn:microsoft.com/office/officeart/2005/8/layout/vProcess5"/>
    <dgm:cxn modelId="{CA940A49-42BB-4560-BEE5-BBDF8B3A0668}" type="presParOf" srcId="{D009F029-D845-480D-ACCB-A43EA4FF258F}" destId="{5CFAF573-6C61-4D7A-9E80-2C9CB74D66D0}" srcOrd="10" destOrd="0" presId="urn:microsoft.com/office/officeart/2005/8/layout/vProcess5"/>
    <dgm:cxn modelId="{ECFFD0BA-41F0-486B-85C6-BAA79B0C81A2}" type="presParOf" srcId="{D009F029-D845-480D-ACCB-A43EA4FF258F}" destId="{61F8FC78-41DA-4565-892D-B438C135686F}" srcOrd="11" destOrd="0" presId="urn:microsoft.com/office/officeart/2005/8/layout/vProcess5"/>
    <dgm:cxn modelId="{8C5CD036-6977-4F03-AB8E-7F93BC28650C}" type="presParOf" srcId="{D009F029-D845-480D-ACCB-A43EA4FF258F}" destId="{79432BCA-F766-45FF-82F2-D142E781184D}" srcOrd="12" destOrd="0" presId="urn:microsoft.com/office/officeart/2005/8/layout/vProcess5"/>
    <dgm:cxn modelId="{35AF0E21-1480-4F98-BC6E-0A99007A275F}" type="presParOf" srcId="{D009F029-D845-480D-ACCB-A43EA4FF258F}" destId="{22B30C1C-7B1D-44D1-B67D-4453D6F91692}" srcOrd="13" destOrd="0" presId="urn:microsoft.com/office/officeart/2005/8/layout/vProcess5"/>
    <dgm:cxn modelId="{463392D5-8ED8-4228-A158-C4AE178785A9}" type="presParOf" srcId="{D009F029-D845-480D-ACCB-A43EA4FF258F}" destId="{4256D911-F783-4199-A84D-ED5DBC40BCD4}"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F32342-6209-452E-8D23-538C834E80A1}">
      <dsp:nvSpPr>
        <dsp:cNvPr id="0" name=""/>
        <dsp:cNvSpPr/>
      </dsp:nvSpPr>
      <dsp:spPr>
        <a:xfrm>
          <a:off x="1174" y="520807"/>
          <a:ext cx="4121050" cy="2616867"/>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E296BE0-A6AE-441C-819B-F5A719A49CF2}">
      <dsp:nvSpPr>
        <dsp:cNvPr id="0" name=""/>
        <dsp:cNvSpPr/>
      </dsp:nvSpPr>
      <dsp:spPr>
        <a:xfrm>
          <a:off x="459068" y="955807"/>
          <a:ext cx="4121050" cy="2616867"/>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North Dakota—North Dakota Trust Lands Completion Act—allows removal of trust lands from tribal reservations and select unappropriated federal lands or minerals.  Lands within reservations to be held in trust for tribes.  </a:t>
          </a:r>
        </a:p>
      </dsp:txBody>
      <dsp:txXfrm>
        <a:off x="535713" y="1032452"/>
        <a:ext cx="3967760" cy="2463577"/>
      </dsp:txXfrm>
    </dsp:sp>
    <dsp:sp modelId="{A80441E7-3481-4651-86D1-4BC4A739E117}">
      <dsp:nvSpPr>
        <dsp:cNvPr id="0" name=""/>
        <dsp:cNvSpPr/>
      </dsp:nvSpPr>
      <dsp:spPr>
        <a:xfrm>
          <a:off x="5038013" y="520807"/>
          <a:ext cx="4121050" cy="2616867"/>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691FD65-D97A-456D-AE4C-411E41A9B8AA}">
      <dsp:nvSpPr>
        <dsp:cNvPr id="0" name=""/>
        <dsp:cNvSpPr/>
      </dsp:nvSpPr>
      <dsp:spPr>
        <a:xfrm>
          <a:off x="5495908" y="955807"/>
          <a:ext cx="4121050" cy="2616867"/>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Utah—Agreement between Utah Governor and Secretary Haaland to remove trust lands and minerals from within Bears Ears National Monument and exchange for BLM lands and minerals across Utah.  Must be ratified by Congress.  Process keeps Congress out of mapping changes.</a:t>
          </a:r>
        </a:p>
      </dsp:txBody>
      <dsp:txXfrm>
        <a:off x="5572553" y="1032452"/>
        <a:ext cx="3967760" cy="2463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579DAD-3005-4053-8FB6-A24E44DE357F}">
      <dsp:nvSpPr>
        <dsp:cNvPr id="0" name=""/>
        <dsp:cNvSpPr/>
      </dsp:nvSpPr>
      <dsp:spPr>
        <a:xfrm>
          <a:off x="0" y="0"/>
          <a:ext cx="7405962" cy="830942"/>
        </a:xfrm>
        <a:prstGeom prst="roundRect">
          <a:avLst>
            <a:gd name="adj" fmla="val 1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Rule issued at end of 2022.</a:t>
          </a:r>
        </a:p>
      </dsp:txBody>
      <dsp:txXfrm>
        <a:off x="24337" y="24337"/>
        <a:ext cx="6412091" cy="782268"/>
      </dsp:txXfrm>
    </dsp:sp>
    <dsp:sp modelId="{F26D2C9A-F640-44C8-91D9-09FE14E2BCBC}">
      <dsp:nvSpPr>
        <dsp:cNvPr id="0" name=""/>
        <dsp:cNvSpPr/>
      </dsp:nvSpPr>
      <dsp:spPr>
        <a:xfrm>
          <a:off x="553042" y="946351"/>
          <a:ext cx="7405962" cy="830942"/>
        </a:xfrm>
        <a:prstGeom prst="roundRect">
          <a:avLst>
            <a:gd name="adj" fmla="val 1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Rule became effective on March 20, 2023.</a:t>
          </a:r>
        </a:p>
      </dsp:txBody>
      <dsp:txXfrm>
        <a:off x="577379" y="970688"/>
        <a:ext cx="6264133" cy="782268"/>
      </dsp:txXfrm>
    </dsp:sp>
    <dsp:sp modelId="{BF6DAEF0-296C-442C-A149-7E8BAEBA0136}">
      <dsp:nvSpPr>
        <dsp:cNvPr id="0" name=""/>
        <dsp:cNvSpPr/>
      </dsp:nvSpPr>
      <dsp:spPr>
        <a:xfrm>
          <a:off x="1106085" y="1892702"/>
          <a:ext cx="7405962" cy="830942"/>
        </a:xfrm>
        <a:prstGeom prst="roundRect">
          <a:avLst>
            <a:gd name="adj" fmla="val 10000"/>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Federal Court injunctions for 26 states from cases in Texas and North Dakota.</a:t>
          </a:r>
        </a:p>
      </dsp:txBody>
      <dsp:txXfrm>
        <a:off x="1130422" y="1917039"/>
        <a:ext cx="6264133" cy="782268"/>
      </dsp:txXfrm>
    </dsp:sp>
    <dsp:sp modelId="{D1FF4B07-F5C3-4D56-BDCB-883625BE5A85}">
      <dsp:nvSpPr>
        <dsp:cNvPr id="0" name=""/>
        <dsp:cNvSpPr/>
      </dsp:nvSpPr>
      <dsp:spPr>
        <a:xfrm>
          <a:off x="1659127" y="2839054"/>
          <a:ext cx="7405962" cy="830942"/>
        </a:xfrm>
        <a:prstGeom prst="roundRect">
          <a:avLst>
            <a:gd name="adj" fmla="val 10000"/>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Litigation pending in Kentucky.</a:t>
          </a:r>
        </a:p>
      </dsp:txBody>
      <dsp:txXfrm>
        <a:off x="1683464" y="2863391"/>
        <a:ext cx="6264133" cy="782268"/>
      </dsp:txXfrm>
    </dsp:sp>
    <dsp:sp modelId="{5F24C165-F17A-41AF-9A78-D945FE1A773C}">
      <dsp:nvSpPr>
        <dsp:cNvPr id="0" name=""/>
        <dsp:cNvSpPr/>
      </dsp:nvSpPr>
      <dsp:spPr>
        <a:xfrm>
          <a:off x="2212170" y="3785405"/>
          <a:ext cx="7405962" cy="830942"/>
        </a:xfrm>
        <a:prstGeom prst="roundRect">
          <a:avLst>
            <a:gd name="adj" fmla="val 10000"/>
          </a:avLst>
        </a:prstGeom>
        <a:gradFill rotWithShape="0">
          <a:gsLst>
            <a:gs pos="0">
              <a:schemeClr val="accent6">
                <a:hueOff val="0"/>
                <a:satOff val="0"/>
                <a:lumOff val="0"/>
                <a:alphaOff val="0"/>
                <a:tint val="96000"/>
                <a:lumMod val="100000"/>
              </a:schemeClr>
            </a:gs>
            <a:gs pos="78000">
              <a:schemeClr val="accent6">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Sackett v. EPA decision by Supreme Court is likely to impact all litigation and perhaps the viability of the 2023 Rule.</a:t>
          </a:r>
        </a:p>
      </dsp:txBody>
      <dsp:txXfrm>
        <a:off x="2236507" y="3809742"/>
        <a:ext cx="6264133" cy="782268"/>
      </dsp:txXfrm>
    </dsp:sp>
    <dsp:sp modelId="{19099EE3-E4A8-4C09-AEBD-90F2DF1F075D}">
      <dsp:nvSpPr>
        <dsp:cNvPr id="0" name=""/>
        <dsp:cNvSpPr/>
      </dsp:nvSpPr>
      <dsp:spPr>
        <a:xfrm>
          <a:off x="6865849" y="607049"/>
          <a:ext cx="540112" cy="540112"/>
        </a:xfrm>
        <a:prstGeom prst="downArrow">
          <a:avLst>
            <a:gd name="adj1" fmla="val 55000"/>
            <a:gd name="adj2" fmla="val 45000"/>
          </a:avLst>
        </a:prstGeom>
        <a:solidFill>
          <a:schemeClr val="accent2">
            <a:tint val="40000"/>
            <a:alpha val="90000"/>
            <a:hueOff val="0"/>
            <a:satOff val="0"/>
            <a:lumOff val="0"/>
            <a:alphaOff val="0"/>
          </a:schemeClr>
        </a:solidFill>
        <a:ln w="12700"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6987374" y="607049"/>
        <a:ext cx="297062" cy="406434"/>
      </dsp:txXfrm>
    </dsp:sp>
    <dsp:sp modelId="{C63EB295-BD78-4995-BFB3-51DC93B17D06}">
      <dsp:nvSpPr>
        <dsp:cNvPr id="0" name=""/>
        <dsp:cNvSpPr/>
      </dsp:nvSpPr>
      <dsp:spPr>
        <a:xfrm>
          <a:off x="7418892" y="1553401"/>
          <a:ext cx="540112" cy="540112"/>
        </a:xfrm>
        <a:prstGeom prst="downArrow">
          <a:avLst>
            <a:gd name="adj1" fmla="val 55000"/>
            <a:gd name="adj2" fmla="val 45000"/>
          </a:avLst>
        </a:prstGeom>
        <a:solidFill>
          <a:schemeClr val="accent3">
            <a:tint val="40000"/>
            <a:alpha val="90000"/>
            <a:hueOff val="0"/>
            <a:satOff val="0"/>
            <a:lumOff val="0"/>
            <a:alphaOff val="0"/>
          </a:schemeClr>
        </a:solidFill>
        <a:ln w="12700" cap="rnd"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7540417" y="1553401"/>
        <a:ext cx="297062" cy="406434"/>
      </dsp:txXfrm>
    </dsp:sp>
    <dsp:sp modelId="{13C1E851-E2BB-4581-8410-75368AFBD57D}">
      <dsp:nvSpPr>
        <dsp:cNvPr id="0" name=""/>
        <dsp:cNvSpPr/>
      </dsp:nvSpPr>
      <dsp:spPr>
        <a:xfrm>
          <a:off x="7971934" y="2485903"/>
          <a:ext cx="540112" cy="540112"/>
        </a:xfrm>
        <a:prstGeom prst="downArrow">
          <a:avLst>
            <a:gd name="adj1" fmla="val 55000"/>
            <a:gd name="adj2" fmla="val 45000"/>
          </a:avLst>
        </a:prstGeom>
        <a:solidFill>
          <a:schemeClr val="accent4">
            <a:tint val="40000"/>
            <a:alpha val="90000"/>
            <a:hueOff val="0"/>
            <a:satOff val="0"/>
            <a:lumOff val="0"/>
            <a:alphaOff val="0"/>
          </a:schemeClr>
        </a:solidFill>
        <a:ln w="12700" cap="rnd"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8093459" y="2485903"/>
        <a:ext cx="297062" cy="406434"/>
      </dsp:txXfrm>
    </dsp:sp>
    <dsp:sp modelId="{776437E9-08CF-4BFF-8320-2F8368813839}">
      <dsp:nvSpPr>
        <dsp:cNvPr id="0" name=""/>
        <dsp:cNvSpPr/>
      </dsp:nvSpPr>
      <dsp:spPr>
        <a:xfrm>
          <a:off x="8524977" y="3441487"/>
          <a:ext cx="540112" cy="540112"/>
        </a:xfrm>
        <a:prstGeom prst="downArrow">
          <a:avLst>
            <a:gd name="adj1" fmla="val 55000"/>
            <a:gd name="adj2" fmla="val 45000"/>
          </a:avLst>
        </a:prstGeom>
        <a:solidFill>
          <a:schemeClr val="accent5">
            <a:tint val="40000"/>
            <a:alpha val="90000"/>
            <a:hueOff val="0"/>
            <a:satOff val="0"/>
            <a:lumOff val="0"/>
            <a:alphaOff val="0"/>
          </a:schemeClr>
        </a:solidFill>
        <a:ln w="12700" cap="rnd"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8646502" y="3441487"/>
        <a:ext cx="297062" cy="40643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7FC2BC-FE01-4812-98D6-BD9308D0D42E}"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F24BF-119B-4C8B-9404-8DC47D57638F}" type="slidenum">
              <a:rPr lang="en-US" smtClean="0"/>
              <a:t>‹#›</a:t>
            </a:fld>
            <a:endParaRPr lang="en-US"/>
          </a:p>
        </p:txBody>
      </p:sp>
    </p:spTree>
    <p:extLst>
      <p:ext uri="{BB962C8B-B14F-4D97-AF65-F5344CB8AC3E}">
        <p14:creationId xmlns:p14="http://schemas.microsoft.com/office/powerpoint/2010/main" val="1392482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7FC2BC-FE01-4812-98D6-BD9308D0D42E}"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F24BF-119B-4C8B-9404-8DC47D57638F}" type="slidenum">
              <a:rPr lang="en-US" smtClean="0"/>
              <a:t>‹#›</a:t>
            </a:fld>
            <a:endParaRPr lang="en-US"/>
          </a:p>
        </p:txBody>
      </p:sp>
    </p:spTree>
    <p:extLst>
      <p:ext uri="{BB962C8B-B14F-4D97-AF65-F5344CB8AC3E}">
        <p14:creationId xmlns:p14="http://schemas.microsoft.com/office/powerpoint/2010/main" val="149296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7FC2BC-FE01-4812-98D6-BD9308D0D42E}"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F24BF-119B-4C8B-9404-8DC47D57638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02688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7FC2BC-FE01-4812-98D6-BD9308D0D42E}"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F24BF-119B-4C8B-9404-8DC47D57638F}" type="slidenum">
              <a:rPr lang="en-US" smtClean="0"/>
              <a:t>‹#›</a:t>
            </a:fld>
            <a:endParaRPr lang="en-US"/>
          </a:p>
        </p:txBody>
      </p:sp>
    </p:spTree>
    <p:extLst>
      <p:ext uri="{BB962C8B-B14F-4D97-AF65-F5344CB8AC3E}">
        <p14:creationId xmlns:p14="http://schemas.microsoft.com/office/powerpoint/2010/main" val="2537388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7FC2BC-FE01-4812-98D6-BD9308D0D42E}"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F24BF-119B-4C8B-9404-8DC47D57638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19921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7FC2BC-FE01-4812-98D6-BD9308D0D42E}"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F24BF-119B-4C8B-9404-8DC47D57638F}" type="slidenum">
              <a:rPr lang="en-US" smtClean="0"/>
              <a:t>‹#›</a:t>
            </a:fld>
            <a:endParaRPr lang="en-US"/>
          </a:p>
        </p:txBody>
      </p:sp>
    </p:spTree>
    <p:extLst>
      <p:ext uri="{BB962C8B-B14F-4D97-AF65-F5344CB8AC3E}">
        <p14:creationId xmlns:p14="http://schemas.microsoft.com/office/powerpoint/2010/main" val="4090016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7FC2BC-FE01-4812-98D6-BD9308D0D42E}"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F24BF-119B-4C8B-9404-8DC47D57638F}" type="slidenum">
              <a:rPr lang="en-US" smtClean="0"/>
              <a:t>‹#›</a:t>
            </a:fld>
            <a:endParaRPr lang="en-US"/>
          </a:p>
        </p:txBody>
      </p:sp>
    </p:spTree>
    <p:extLst>
      <p:ext uri="{BB962C8B-B14F-4D97-AF65-F5344CB8AC3E}">
        <p14:creationId xmlns:p14="http://schemas.microsoft.com/office/powerpoint/2010/main" val="32593816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7FC2BC-FE01-4812-98D6-BD9308D0D42E}"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F24BF-119B-4C8B-9404-8DC47D57638F}" type="slidenum">
              <a:rPr lang="en-US" smtClean="0"/>
              <a:t>‹#›</a:t>
            </a:fld>
            <a:endParaRPr lang="en-US"/>
          </a:p>
        </p:txBody>
      </p:sp>
    </p:spTree>
    <p:extLst>
      <p:ext uri="{BB962C8B-B14F-4D97-AF65-F5344CB8AC3E}">
        <p14:creationId xmlns:p14="http://schemas.microsoft.com/office/powerpoint/2010/main" val="339797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7FC2BC-FE01-4812-98D6-BD9308D0D42E}"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F24BF-119B-4C8B-9404-8DC47D57638F}" type="slidenum">
              <a:rPr lang="en-US" smtClean="0"/>
              <a:t>‹#›</a:t>
            </a:fld>
            <a:endParaRPr lang="en-US"/>
          </a:p>
        </p:txBody>
      </p:sp>
    </p:spTree>
    <p:extLst>
      <p:ext uri="{BB962C8B-B14F-4D97-AF65-F5344CB8AC3E}">
        <p14:creationId xmlns:p14="http://schemas.microsoft.com/office/powerpoint/2010/main" val="1579791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7FC2BC-FE01-4812-98D6-BD9308D0D42E}"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F24BF-119B-4C8B-9404-8DC47D57638F}" type="slidenum">
              <a:rPr lang="en-US" smtClean="0"/>
              <a:t>‹#›</a:t>
            </a:fld>
            <a:endParaRPr lang="en-US"/>
          </a:p>
        </p:txBody>
      </p:sp>
    </p:spTree>
    <p:extLst>
      <p:ext uri="{BB962C8B-B14F-4D97-AF65-F5344CB8AC3E}">
        <p14:creationId xmlns:p14="http://schemas.microsoft.com/office/powerpoint/2010/main" val="284356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7FC2BC-FE01-4812-98D6-BD9308D0D42E}"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F24BF-119B-4C8B-9404-8DC47D57638F}" type="slidenum">
              <a:rPr lang="en-US" smtClean="0"/>
              <a:t>‹#›</a:t>
            </a:fld>
            <a:endParaRPr lang="en-US"/>
          </a:p>
        </p:txBody>
      </p:sp>
    </p:spTree>
    <p:extLst>
      <p:ext uri="{BB962C8B-B14F-4D97-AF65-F5344CB8AC3E}">
        <p14:creationId xmlns:p14="http://schemas.microsoft.com/office/powerpoint/2010/main" val="499777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7FC2BC-FE01-4812-98D6-BD9308D0D42E}" type="datetimeFigureOut">
              <a:rPr lang="en-US" smtClean="0"/>
              <a:t>4/20/2023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4F24BF-119B-4C8B-9404-8DC47D57638F}" type="slidenum">
              <a:rPr lang="en-US" smtClean="0"/>
              <a:t>‹#›</a:t>
            </a:fld>
            <a:endParaRPr lang="en-US"/>
          </a:p>
        </p:txBody>
      </p:sp>
    </p:spTree>
    <p:extLst>
      <p:ext uri="{BB962C8B-B14F-4D97-AF65-F5344CB8AC3E}">
        <p14:creationId xmlns:p14="http://schemas.microsoft.com/office/powerpoint/2010/main" val="2079877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7FC2BC-FE01-4812-98D6-BD9308D0D42E}" type="datetimeFigureOut">
              <a:rPr lang="en-US" smtClean="0"/>
              <a:t>4/20/2023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4F24BF-119B-4C8B-9404-8DC47D57638F}" type="slidenum">
              <a:rPr lang="en-US" smtClean="0"/>
              <a:t>‹#›</a:t>
            </a:fld>
            <a:endParaRPr lang="en-US"/>
          </a:p>
        </p:txBody>
      </p:sp>
    </p:spTree>
    <p:extLst>
      <p:ext uri="{BB962C8B-B14F-4D97-AF65-F5344CB8AC3E}">
        <p14:creationId xmlns:p14="http://schemas.microsoft.com/office/powerpoint/2010/main" val="3533308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7FC2BC-FE01-4812-98D6-BD9308D0D42E}" type="datetimeFigureOut">
              <a:rPr lang="en-US" smtClean="0"/>
              <a:t>4/20/2023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4F24BF-119B-4C8B-9404-8DC47D57638F}" type="slidenum">
              <a:rPr lang="en-US" smtClean="0"/>
              <a:t>‹#›</a:t>
            </a:fld>
            <a:endParaRPr lang="en-US"/>
          </a:p>
        </p:txBody>
      </p:sp>
    </p:spTree>
    <p:extLst>
      <p:ext uri="{BB962C8B-B14F-4D97-AF65-F5344CB8AC3E}">
        <p14:creationId xmlns:p14="http://schemas.microsoft.com/office/powerpoint/2010/main" val="3476823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7FC2BC-FE01-4812-98D6-BD9308D0D42E}"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F24BF-119B-4C8B-9404-8DC47D57638F}" type="slidenum">
              <a:rPr lang="en-US" smtClean="0"/>
              <a:t>‹#›</a:t>
            </a:fld>
            <a:endParaRPr lang="en-US"/>
          </a:p>
        </p:txBody>
      </p:sp>
    </p:spTree>
    <p:extLst>
      <p:ext uri="{BB962C8B-B14F-4D97-AF65-F5344CB8AC3E}">
        <p14:creationId xmlns:p14="http://schemas.microsoft.com/office/powerpoint/2010/main" val="3472588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7FC2BC-FE01-4812-98D6-BD9308D0D42E}"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F24BF-119B-4C8B-9404-8DC47D57638F}" type="slidenum">
              <a:rPr lang="en-US" smtClean="0"/>
              <a:t>‹#›</a:t>
            </a:fld>
            <a:endParaRPr lang="en-US"/>
          </a:p>
        </p:txBody>
      </p:sp>
    </p:spTree>
    <p:extLst>
      <p:ext uri="{BB962C8B-B14F-4D97-AF65-F5344CB8AC3E}">
        <p14:creationId xmlns:p14="http://schemas.microsoft.com/office/powerpoint/2010/main" val="101728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C7FC2BC-FE01-4812-98D6-BD9308D0D42E}" type="datetimeFigureOut">
              <a:rPr lang="en-US" smtClean="0"/>
              <a:t>4/20/2023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B4F24BF-119B-4C8B-9404-8DC47D57638F}" type="slidenum">
              <a:rPr lang="en-US" smtClean="0"/>
              <a:t>‹#›</a:t>
            </a:fld>
            <a:endParaRPr lang="en-US"/>
          </a:p>
        </p:txBody>
      </p:sp>
    </p:spTree>
    <p:extLst>
      <p:ext uri="{BB962C8B-B14F-4D97-AF65-F5344CB8AC3E}">
        <p14:creationId xmlns:p14="http://schemas.microsoft.com/office/powerpoint/2010/main" val="3674272078"/>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0463F-3399-E31A-BDEA-FA75A2E24E75}"/>
              </a:ext>
            </a:extLst>
          </p:cNvPr>
          <p:cNvSpPr>
            <a:spLocks noGrp="1"/>
          </p:cNvSpPr>
          <p:nvPr>
            <p:ph type="ctrTitle"/>
          </p:nvPr>
        </p:nvSpPr>
        <p:spPr/>
        <p:txBody>
          <a:bodyPr/>
          <a:lstStyle/>
          <a:p>
            <a:r>
              <a:rPr lang="en-US" dirty="0"/>
              <a:t>Washington Update</a:t>
            </a:r>
          </a:p>
        </p:txBody>
      </p:sp>
      <p:sp>
        <p:nvSpPr>
          <p:cNvPr id="3" name="Subtitle 2">
            <a:extLst>
              <a:ext uri="{FF2B5EF4-FFF2-40B4-BE49-F238E27FC236}">
                <a16:creationId xmlns:a16="http://schemas.microsoft.com/office/drawing/2014/main" id="{6415E462-1F12-08B9-C39E-8C766D19CA17}"/>
              </a:ext>
            </a:extLst>
          </p:cNvPr>
          <p:cNvSpPr>
            <a:spLocks noGrp="1"/>
          </p:cNvSpPr>
          <p:nvPr>
            <p:ph type="subTitle" idx="1"/>
          </p:nvPr>
        </p:nvSpPr>
        <p:spPr/>
        <p:txBody>
          <a:bodyPr/>
          <a:lstStyle/>
          <a:p>
            <a:r>
              <a:rPr lang="en-US" dirty="0"/>
              <a:t>NASTL Spring Meeting</a:t>
            </a:r>
          </a:p>
          <a:p>
            <a:r>
              <a:rPr lang="en-US" dirty="0"/>
              <a:t>April 20, 2023</a:t>
            </a:r>
          </a:p>
        </p:txBody>
      </p:sp>
    </p:spTree>
    <p:extLst>
      <p:ext uri="{BB962C8B-B14F-4D97-AF65-F5344CB8AC3E}">
        <p14:creationId xmlns:p14="http://schemas.microsoft.com/office/powerpoint/2010/main" val="4229894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256EA-6253-0B44-FFD0-6D753BDE7EAA}"/>
              </a:ext>
            </a:extLst>
          </p:cNvPr>
          <p:cNvSpPr>
            <a:spLocks noGrp="1"/>
          </p:cNvSpPr>
          <p:nvPr>
            <p:ph type="title"/>
          </p:nvPr>
        </p:nvSpPr>
        <p:spPr>
          <a:xfrm>
            <a:off x="677334" y="221226"/>
            <a:ext cx="8596668" cy="1052051"/>
          </a:xfrm>
        </p:spPr>
        <p:txBody>
          <a:bodyPr>
            <a:normAutofit fontScale="90000"/>
          </a:bodyPr>
          <a:lstStyle/>
          <a:p>
            <a:r>
              <a:rPr lang="en-US" dirty="0"/>
              <a:t>CEQ Interim Guidance Green House Gas Emissions</a:t>
            </a:r>
            <a:br>
              <a:rPr lang="en-US" dirty="0"/>
            </a:br>
            <a:endParaRPr lang="en-US" dirty="0"/>
          </a:p>
        </p:txBody>
      </p:sp>
      <p:sp>
        <p:nvSpPr>
          <p:cNvPr id="3" name="Content Placeholder 2">
            <a:extLst>
              <a:ext uri="{FF2B5EF4-FFF2-40B4-BE49-F238E27FC236}">
                <a16:creationId xmlns:a16="http://schemas.microsoft.com/office/drawing/2014/main" id="{9B4B7558-3376-F058-C18E-ED8F0D1EB5C0}"/>
              </a:ext>
            </a:extLst>
          </p:cNvPr>
          <p:cNvSpPr>
            <a:spLocks noGrp="1"/>
          </p:cNvSpPr>
          <p:nvPr>
            <p:ph idx="1"/>
          </p:nvPr>
        </p:nvSpPr>
        <p:spPr>
          <a:xfrm>
            <a:off x="677334" y="1273277"/>
            <a:ext cx="8596668" cy="5083278"/>
          </a:xfrm>
        </p:spPr>
        <p:txBody>
          <a:bodyPr>
            <a:normAutofit fontScale="92500" lnSpcReduction="10000"/>
          </a:bodyPr>
          <a:lstStyle/>
          <a:p>
            <a:r>
              <a:rPr lang="en-US" dirty="0"/>
              <a:t>CEQ directs agencies to quantify the reasonably foreseeable GHG emissions of a proposed action and all alternatives; </a:t>
            </a:r>
          </a:p>
          <a:p>
            <a:pPr lvl="1"/>
            <a:r>
              <a:rPr lang="en-US" dirty="0"/>
              <a:t>Agencies should quantify the gross emission increases or reductions individually by GHG, as well as aggregated in total terms of carbon dioxide (CO2) equivalence.</a:t>
            </a:r>
          </a:p>
          <a:p>
            <a:r>
              <a:rPr lang="en-US" dirty="0"/>
              <a:t>Disclose and provide context for GHG emissions and climate impacts associated with the proposed action and each alternative; </a:t>
            </a:r>
          </a:p>
          <a:p>
            <a:pPr lvl="1"/>
            <a:r>
              <a:rPr lang="en-US" dirty="0"/>
              <a:t>Agencies should apply best available estimates of the Social Cost of Greenhouse Gases to the incremental metric tons of each individual type of GHG emission expected from a proposed action and each alternative. </a:t>
            </a:r>
          </a:p>
          <a:p>
            <a:r>
              <a:rPr lang="en-US" dirty="0"/>
              <a:t>Analyze reasonable alternatives that would reduce GHG emissions.</a:t>
            </a:r>
          </a:p>
          <a:p>
            <a:pPr lvl="1"/>
            <a:r>
              <a:rPr lang="en-US" dirty="0"/>
              <a:t>CEQ asserts that the urgency of the climate crisis calls on agencies to use the information provided through NEPA to help inform decisions that align with climate change commitments and goals.</a:t>
            </a:r>
          </a:p>
          <a:p>
            <a:r>
              <a:rPr lang="en-US" dirty="0"/>
              <a:t>Direct and Indirect Foreseeable Effects</a:t>
            </a:r>
          </a:p>
          <a:p>
            <a:pPr lvl="1"/>
            <a:r>
              <a:rPr lang="en-US" dirty="0"/>
              <a:t>Example on oil &amp; gas project:  Reasonably foreseeable indirect effects of such an action likely would include effects associated with the processing, refining, transporting, and end-use of the fossil fuel being extracted, including combustion of the resource to produce energy.</a:t>
            </a:r>
          </a:p>
          <a:p>
            <a:pPr lvl="1"/>
            <a:endParaRPr lang="en-US" dirty="0"/>
          </a:p>
        </p:txBody>
      </p:sp>
    </p:spTree>
    <p:extLst>
      <p:ext uri="{BB962C8B-B14F-4D97-AF65-F5344CB8AC3E}">
        <p14:creationId xmlns:p14="http://schemas.microsoft.com/office/powerpoint/2010/main" val="352693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8C7BCF2-9254-495D-8120-F4C32A172F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2A300F88-100F-497A-94AF-634DA690BC2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FF989CC-A02B-4B8A-946E-E4772916292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F3460194-35A9-4C0D-BB74-CA8B24E068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CC31FCA4-2862-4AAF-8345-EF05E4E34E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6D40B2E4-0C94-4F89-B149-F9B0AB7A7D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DB16AFCB-50B7-4346-ABC6-3A8C5D02D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8356DF69-976D-4483-99D0-DBBD1C0544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5DDB3B9F-0EE7-417C-A3F1-D8F2F2C6F7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2CDDF67-D03A-4E88-8BF9-0B44B61A89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8AA7EFCE-40F3-4772-874E-436BE0FA0B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D21ECA2B-109E-714F-A6DF-664C0F453011}"/>
              </a:ext>
            </a:extLst>
          </p:cNvPr>
          <p:cNvSpPr>
            <a:spLocks noGrp="1"/>
          </p:cNvSpPr>
          <p:nvPr>
            <p:ph type="title"/>
          </p:nvPr>
        </p:nvSpPr>
        <p:spPr>
          <a:xfrm>
            <a:off x="677334" y="256989"/>
            <a:ext cx="8596668" cy="667244"/>
          </a:xfrm>
        </p:spPr>
        <p:txBody>
          <a:bodyPr>
            <a:normAutofit/>
          </a:bodyPr>
          <a:lstStyle/>
          <a:p>
            <a:r>
              <a:rPr lang="en-US" dirty="0"/>
              <a:t>America the Beautiful (30 x 30)</a:t>
            </a:r>
          </a:p>
        </p:txBody>
      </p:sp>
      <p:sp>
        <p:nvSpPr>
          <p:cNvPr id="3" name="Content Placeholder 2">
            <a:extLst>
              <a:ext uri="{FF2B5EF4-FFF2-40B4-BE49-F238E27FC236}">
                <a16:creationId xmlns:a16="http://schemas.microsoft.com/office/drawing/2014/main" id="{3B505285-3EFB-1033-BAEC-DC5B5E744C2B}"/>
              </a:ext>
            </a:extLst>
          </p:cNvPr>
          <p:cNvSpPr>
            <a:spLocks noGrp="1"/>
          </p:cNvSpPr>
          <p:nvPr>
            <p:ph idx="1"/>
          </p:nvPr>
        </p:nvSpPr>
        <p:spPr>
          <a:xfrm>
            <a:off x="448733" y="865240"/>
            <a:ext cx="9614415" cy="5735772"/>
          </a:xfrm>
        </p:spPr>
        <p:txBody>
          <a:bodyPr>
            <a:normAutofit lnSpcReduction="10000"/>
          </a:bodyPr>
          <a:lstStyle/>
          <a:p>
            <a:pPr>
              <a:lnSpc>
                <a:spcPct val="90000"/>
              </a:lnSpc>
            </a:pPr>
            <a:r>
              <a:rPr lang="en-US" sz="1400" dirty="0"/>
              <a:t>CEQ Ecological Connectivity and Wildlife Corridors</a:t>
            </a:r>
          </a:p>
          <a:p>
            <a:pPr lvl="1">
              <a:lnSpc>
                <a:spcPct val="90000"/>
              </a:lnSpc>
            </a:pPr>
            <a:r>
              <a:rPr lang="en-US" sz="1400" dirty="0"/>
              <a:t>Requires agencies to prioritize habitat connectivity in any land management decision.  </a:t>
            </a:r>
          </a:p>
          <a:p>
            <a:pPr lvl="1">
              <a:lnSpc>
                <a:spcPct val="90000"/>
              </a:lnSpc>
            </a:pPr>
            <a:r>
              <a:rPr lang="en-US" sz="1400" dirty="0"/>
              <a:t>Directs agencies to the maximum extent practicable advance objectives through policies, regulations, guidance or other means.</a:t>
            </a:r>
          </a:p>
          <a:p>
            <a:pPr>
              <a:lnSpc>
                <a:spcPct val="90000"/>
              </a:lnSpc>
            </a:pPr>
            <a:r>
              <a:rPr lang="en-US" sz="1400" dirty="0"/>
              <a:t>National Monument Designations Nevada and Texas</a:t>
            </a:r>
          </a:p>
          <a:p>
            <a:pPr lvl="1">
              <a:lnSpc>
                <a:spcPct val="90000"/>
              </a:lnSpc>
            </a:pPr>
            <a:r>
              <a:rPr lang="en-US" sz="1400" dirty="0"/>
              <a:t>Avi Kwa Ame in Nevada—506,000 acres</a:t>
            </a:r>
          </a:p>
          <a:p>
            <a:pPr lvl="1">
              <a:lnSpc>
                <a:spcPct val="90000"/>
              </a:lnSpc>
            </a:pPr>
            <a:r>
              <a:rPr lang="en-US" sz="1400" dirty="0"/>
              <a:t>Castner Range in Texas—6600 acres (training site within Fort Bliss)</a:t>
            </a:r>
          </a:p>
          <a:p>
            <a:pPr>
              <a:lnSpc>
                <a:spcPct val="90000"/>
              </a:lnSpc>
            </a:pPr>
            <a:r>
              <a:rPr lang="en-US" sz="1400" dirty="0"/>
              <a:t>January DOI announced creation of an American Conservation and Stewardship Atlas (Atlas) to track a baseline of information on lands and waters that are conserved or restored.  No further word from DOI since public comments were submitted.</a:t>
            </a:r>
          </a:p>
          <a:p>
            <a:pPr>
              <a:lnSpc>
                <a:spcPct val="90000"/>
              </a:lnSpc>
            </a:pPr>
            <a:r>
              <a:rPr lang="en-US" sz="1400" dirty="0"/>
              <a:t>BLM Proposed Conservation and Landscape Health Proposed Rule</a:t>
            </a:r>
          </a:p>
          <a:p>
            <a:pPr lvl="1">
              <a:lnSpc>
                <a:spcPct val="90000"/>
              </a:lnSpc>
            </a:pPr>
            <a:r>
              <a:rPr lang="en-US" sz="1400" dirty="0"/>
              <a:t>Elevates conservation and landscape health on equal playing field with multiple uses.</a:t>
            </a:r>
          </a:p>
          <a:p>
            <a:pPr lvl="1">
              <a:lnSpc>
                <a:spcPct val="90000"/>
              </a:lnSpc>
            </a:pPr>
            <a:r>
              <a:rPr lang="en-US" sz="1400" dirty="0"/>
              <a:t>ACEC—expands regulations to promote protection of historic, cultural, scenic values, fish, and wildlife resources.</a:t>
            </a:r>
          </a:p>
          <a:p>
            <a:pPr lvl="1">
              <a:lnSpc>
                <a:spcPct val="90000"/>
              </a:lnSpc>
            </a:pPr>
            <a:r>
              <a:rPr lang="en-US" sz="1400" dirty="0"/>
              <a:t>Would require compensatory mitigation for any surface disturbing activities.</a:t>
            </a:r>
          </a:p>
          <a:p>
            <a:pPr lvl="1">
              <a:lnSpc>
                <a:spcPct val="90000"/>
              </a:lnSpc>
            </a:pPr>
            <a:r>
              <a:rPr lang="en-US" sz="1400" dirty="0"/>
              <a:t>Authorizes conservation leases for NGO restoration of lands.</a:t>
            </a:r>
          </a:p>
          <a:p>
            <a:pPr lvl="1">
              <a:lnSpc>
                <a:spcPct val="90000"/>
              </a:lnSpc>
            </a:pPr>
            <a:r>
              <a:rPr lang="en-US" sz="1400" dirty="0"/>
              <a:t>Would extend rangeland health standards to all BLM lands and require action within management plan to address deficiencies.</a:t>
            </a:r>
          </a:p>
          <a:p>
            <a:pPr lvl="1">
              <a:lnSpc>
                <a:spcPct val="90000"/>
              </a:lnSpc>
            </a:pPr>
            <a:r>
              <a:rPr lang="en-US" sz="1400" dirty="0"/>
              <a:t>Memories of BLM 2.0 under the Obama Administration which drew broad opposition from Congress and the public.</a:t>
            </a:r>
          </a:p>
          <a:p>
            <a:pPr lvl="1">
              <a:lnSpc>
                <a:spcPct val="90000"/>
              </a:lnSpc>
            </a:pPr>
            <a:r>
              <a:rPr lang="en-US" sz="1400" dirty="0"/>
              <a:t>Comments due June 20, 2023</a:t>
            </a:r>
          </a:p>
          <a:p>
            <a:pPr>
              <a:lnSpc>
                <a:spcPct val="90000"/>
              </a:lnSpc>
            </a:pPr>
            <a:endParaRPr lang="en-US" sz="900" dirty="0"/>
          </a:p>
          <a:p>
            <a:pPr>
              <a:lnSpc>
                <a:spcPct val="90000"/>
              </a:lnSpc>
            </a:pPr>
            <a:endParaRPr lang="en-US" sz="900" dirty="0"/>
          </a:p>
          <a:p>
            <a:pPr>
              <a:lnSpc>
                <a:spcPct val="90000"/>
              </a:lnSpc>
            </a:pPr>
            <a:endParaRPr lang="en-US" sz="900" dirty="0"/>
          </a:p>
          <a:p>
            <a:pPr marL="457200" lvl="1" indent="0">
              <a:lnSpc>
                <a:spcPct val="90000"/>
              </a:lnSpc>
              <a:buNone/>
            </a:pPr>
            <a:endParaRPr lang="en-US" sz="900" dirty="0"/>
          </a:p>
        </p:txBody>
      </p:sp>
    </p:spTree>
    <p:extLst>
      <p:ext uri="{BB962C8B-B14F-4D97-AF65-F5344CB8AC3E}">
        <p14:creationId xmlns:p14="http://schemas.microsoft.com/office/powerpoint/2010/main" val="1101953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970E4-04A2-9899-2761-6D90FDE75C47}"/>
              </a:ext>
            </a:extLst>
          </p:cNvPr>
          <p:cNvSpPr>
            <a:spLocks noGrp="1"/>
          </p:cNvSpPr>
          <p:nvPr>
            <p:ph type="title"/>
          </p:nvPr>
        </p:nvSpPr>
        <p:spPr>
          <a:xfrm>
            <a:off x="677334" y="609600"/>
            <a:ext cx="8596668" cy="884903"/>
          </a:xfrm>
        </p:spPr>
        <p:txBody>
          <a:bodyPr/>
          <a:lstStyle/>
          <a:p>
            <a:r>
              <a:rPr lang="en-US" dirty="0"/>
              <a:t>Politics….too early?</a:t>
            </a:r>
          </a:p>
        </p:txBody>
      </p:sp>
      <p:sp>
        <p:nvSpPr>
          <p:cNvPr id="3" name="Content Placeholder 2">
            <a:extLst>
              <a:ext uri="{FF2B5EF4-FFF2-40B4-BE49-F238E27FC236}">
                <a16:creationId xmlns:a16="http://schemas.microsoft.com/office/drawing/2014/main" id="{4452B275-6196-9A1E-A9B2-2B9A0D58F999}"/>
              </a:ext>
            </a:extLst>
          </p:cNvPr>
          <p:cNvSpPr>
            <a:spLocks noGrp="1"/>
          </p:cNvSpPr>
          <p:nvPr>
            <p:ph idx="1"/>
          </p:nvPr>
        </p:nvSpPr>
        <p:spPr>
          <a:xfrm>
            <a:off x="432619" y="1243781"/>
            <a:ext cx="9655277" cy="5240593"/>
          </a:xfrm>
        </p:spPr>
        <p:txBody>
          <a:bodyPr>
            <a:normAutofit lnSpcReduction="10000"/>
          </a:bodyPr>
          <a:lstStyle/>
          <a:p>
            <a:r>
              <a:rPr lang="en-US" sz="2400" dirty="0"/>
              <a:t>2024 Senate Elections</a:t>
            </a:r>
          </a:p>
          <a:p>
            <a:pPr lvl="1"/>
            <a:r>
              <a:rPr lang="en-US" sz="2200" dirty="0"/>
              <a:t>Democrats defending 23 of 33 seats in 2024</a:t>
            </a:r>
          </a:p>
          <a:p>
            <a:pPr lvl="1"/>
            <a:r>
              <a:rPr lang="en-US" sz="2200" dirty="0"/>
              <a:t>Democrats are defending seats in six states that Biden won by a single-digit margin (Wisconsin, Pennsylvania, Nevada, Michigan, Minnesota, and Maine) while Republicans are defending only two seats in states that Trump won by a single-digit margin (Florida and Texas)</a:t>
            </a:r>
          </a:p>
          <a:p>
            <a:pPr lvl="1"/>
            <a:r>
              <a:rPr lang="en-US" sz="2200" dirty="0"/>
              <a:t>Key western Senate races:</a:t>
            </a:r>
          </a:p>
          <a:p>
            <a:pPr lvl="2"/>
            <a:r>
              <a:rPr lang="en-US" sz="2000" dirty="0"/>
              <a:t>Sinema I-AZ, Tester D-MT, Rosen D-NV</a:t>
            </a:r>
          </a:p>
          <a:p>
            <a:pPr lvl="3"/>
            <a:r>
              <a:rPr lang="en-US" sz="1800" dirty="0"/>
              <a:t>Sinema running as Independent for first time.</a:t>
            </a:r>
          </a:p>
          <a:p>
            <a:pPr lvl="2"/>
            <a:r>
              <a:rPr lang="en-US" sz="2000" dirty="0"/>
              <a:t>Romney R-UT has not announced but will face tough primary battle</a:t>
            </a:r>
          </a:p>
          <a:p>
            <a:pPr lvl="1"/>
            <a:r>
              <a:rPr lang="en-US" sz="2200" dirty="0"/>
              <a:t>Manchin D-WV largest wildcard.  Faces uphill battle for re-election or will he run for President or will he change parties?  </a:t>
            </a:r>
          </a:p>
          <a:p>
            <a:pPr lvl="1"/>
            <a:endParaRPr lang="en-US" sz="2200" dirty="0"/>
          </a:p>
        </p:txBody>
      </p:sp>
    </p:spTree>
    <p:extLst>
      <p:ext uri="{BB962C8B-B14F-4D97-AF65-F5344CB8AC3E}">
        <p14:creationId xmlns:p14="http://schemas.microsoft.com/office/powerpoint/2010/main" val="2022305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64E23-0471-A512-26DA-67EE2F779421}"/>
              </a:ext>
            </a:extLst>
          </p:cNvPr>
          <p:cNvSpPr>
            <a:spLocks noGrp="1"/>
          </p:cNvSpPr>
          <p:nvPr>
            <p:ph type="title"/>
          </p:nvPr>
        </p:nvSpPr>
        <p:spPr/>
        <p:txBody>
          <a:bodyPr/>
          <a:lstStyle/>
          <a:p>
            <a:r>
              <a:rPr lang="en-US" dirty="0"/>
              <a:t>And this just in…</a:t>
            </a:r>
          </a:p>
        </p:txBody>
      </p:sp>
      <p:sp>
        <p:nvSpPr>
          <p:cNvPr id="3" name="Content Placeholder 2">
            <a:extLst>
              <a:ext uri="{FF2B5EF4-FFF2-40B4-BE49-F238E27FC236}">
                <a16:creationId xmlns:a16="http://schemas.microsoft.com/office/drawing/2014/main" id="{98FF11AE-7B8C-3568-028F-50807F07D9C0}"/>
              </a:ext>
            </a:extLst>
          </p:cNvPr>
          <p:cNvSpPr>
            <a:spLocks noGrp="1"/>
          </p:cNvSpPr>
          <p:nvPr>
            <p:ph idx="1"/>
          </p:nvPr>
        </p:nvSpPr>
        <p:spPr>
          <a:xfrm>
            <a:off x="677334" y="1371601"/>
            <a:ext cx="8596668" cy="4669762"/>
          </a:xfrm>
        </p:spPr>
        <p:txBody>
          <a:bodyPr>
            <a:normAutofit/>
          </a:bodyPr>
          <a:lstStyle/>
          <a:p>
            <a:r>
              <a:rPr lang="en-US" dirty="0"/>
              <a:t>USDA published an Advanced Notice of Proposed Rulemaking on old growth definitions, identification, and inventory.</a:t>
            </a:r>
          </a:p>
          <a:p>
            <a:r>
              <a:rPr lang="en-US" dirty="0"/>
              <a:t>Based on Biden Executive Order 14072, Strengthening the Nation’s Forests, Communities, and Local Economies, April 22, 2022.</a:t>
            </a:r>
          </a:p>
          <a:p>
            <a:r>
              <a:rPr lang="en-US" dirty="0"/>
              <a:t>Invites public comment on how USFS can adapt current policies and management to promote conservation and climate resilience to support ecologic, social and economic sustainability in light of climate change, human induced changes, and other stressors such as:</a:t>
            </a:r>
          </a:p>
          <a:p>
            <a:pPr lvl="1"/>
            <a:r>
              <a:rPr lang="en-US" dirty="0"/>
              <a:t>Wildfire, drought, insects and disease, extreme weather events, and chronic stress on ecosystems.  </a:t>
            </a:r>
          </a:p>
          <a:p>
            <a:r>
              <a:rPr lang="en-US" sz="1800" b="1" i="0" u="none" strike="noStrike" baseline="0" dirty="0">
                <a:latin typeface="OpenSans-Bold"/>
              </a:rPr>
              <a:t>federalregister.gov/d/2023-08429</a:t>
            </a:r>
          </a:p>
          <a:p>
            <a:r>
              <a:rPr lang="en-US" b="1" dirty="0">
                <a:latin typeface="OpenSans-Bold"/>
              </a:rPr>
              <a:t>Comments due in 60 days</a:t>
            </a:r>
            <a:endParaRPr lang="en-US" dirty="0"/>
          </a:p>
        </p:txBody>
      </p:sp>
    </p:spTree>
    <p:extLst>
      <p:ext uri="{BB962C8B-B14F-4D97-AF65-F5344CB8AC3E}">
        <p14:creationId xmlns:p14="http://schemas.microsoft.com/office/powerpoint/2010/main" val="1588947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98C15-67B0-3B75-D2B9-0760E41846D6}"/>
              </a:ext>
            </a:extLst>
          </p:cNvPr>
          <p:cNvSpPr>
            <a:spLocks noGrp="1"/>
          </p:cNvSpPr>
          <p:nvPr>
            <p:ph type="title"/>
          </p:nvPr>
        </p:nvSpPr>
        <p:spPr>
          <a:xfrm>
            <a:off x="677334" y="609600"/>
            <a:ext cx="8596668" cy="5933768"/>
          </a:xfrm>
        </p:spPr>
        <p:txBody>
          <a:bodyPr>
            <a:normAutofit fontScale="90000"/>
          </a:bodyPr>
          <a:lstStyle/>
          <a:p>
            <a:pPr algn="ctr"/>
            <a:br>
              <a:rPr lang="en-US" dirty="0"/>
            </a:br>
            <a:br>
              <a:rPr lang="en-US" dirty="0"/>
            </a:br>
            <a:br>
              <a:rPr lang="en-US" dirty="0"/>
            </a:br>
            <a:br>
              <a:rPr lang="en-US" dirty="0"/>
            </a:br>
            <a:r>
              <a:rPr lang="en-US" sz="5400" dirty="0"/>
              <a:t>Questions or Discussion?</a:t>
            </a:r>
            <a:br>
              <a:rPr lang="en-US" sz="5400" dirty="0"/>
            </a:br>
            <a:br>
              <a:rPr lang="en-US" sz="5400" dirty="0"/>
            </a:br>
            <a:r>
              <a:rPr lang="en-US" sz="4000" dirty="0"/>
              <a:t>Allen Freemyer</a:t>
            </a:r>
            <a:br>
              <a:rPr lang="en-US" sz="4000" dirty="0"/>
            </a:br>
            <a:r>
              <a:rPr lang="en-US" sz="4000" dirty="0"/>
              <a:t>allen@adfpc.com</a:t>
            </a:r>
            <a:br>
              <a:rPr lang="en-US" sz="5400" dirty="0"/>
            </a:br>
            <a:br>
              <a:rPr lang="en-US" sz="5400" dirty="0"/>
            </a:br>
            <a:endParaRPr lang="en-US" sz="5400" dirty="0"/>
          </a:p>
        </p:txBody>
      </p:sp>
    </p:spTree>
    <p:extLst>
      <p:ext uri="{BB962C8B-B14F-4D97-AF65-F5344CB8AC3E}">
        <p14:creationId xmlns:p14="http://schemas.microsoft.com/office/powerpoint/2010/main" val="1944291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5838A-6F63-B880-1828-D170DA62850C}"/>
              </a:ext>
            </a:extLst>
          </p:cNvPr>
          <p:cNvSpPr>
            <a:spLocks noGrp="1"/>
          </p:cNvSpPr>
          <p:nvPr>
            <p:ph type="title"/>
          </p:nvPr>
        </p:nvSpPr>
        <p:spPr>
          <a:xfrm>
            <a:off x="5536734" y="609600"/>
            <a:ext cx="3737268" cy="1320800"/>
          </a:xfrm>
        </p:spPr>
        <p:txBody>
          <a:bodyPr>
            <a:normAutofit/>
          </a:bodyPr>
          <a:lstStyle/>
          <a:p>
            <a:r>
              <a:rPr lang="en-US"/>
              <a:t>118</a:t>
            </a:r>
            <a:r>
              <a:rPr lang="en-US" baseline="30000"/>
              <a:t>th</a:t>
            </a:r>
            <a:r>
              <a:rPr lang="en-US"/>
              <a:t> Congress</a:t>
            </a:r>
            <a:endParaRPr lang="en-US" dirty="0"/>
          </a:p>
        </p:txBody>
      </p:sp>
      <p:sp>
        <p:nvSpPr>
          <p:cNvPr id="3" name="Content Placeholder 2">
            <a:extLst>
              <a:ext uri="{FF2B5EF4-FFF2-40B4-BE49-F238E27FC236}">
                <a16:creationId xmlns:a16="http://schemas.microsoft.com/office/drawing/2014/main" id="{B91B02BE-E036-4B8E-07D8-9EDBD46EA94C}"/>
              </a:ext>
            </a:extLst>
          </p:cNvPr>
          <p:cNvSpPr>
            <a:spLocks noGrp="1"/>
          </p:cNvSpPr>
          <p:nvPr>
            <p:ph idx="1"/>
          </p:nvPr>
        </p:nvSpPr>
        <p:spPr>
          <a:xfrm>
            <a:off x="5209563" y="2160589"/>
            <a:ext cx="4064439" cy="3880773"/>
          </a:xfrm>
        </p:spPr>
        <p:txBody>
          <a:bodyPr>
            <a:normAutofit/>
          </a:bodyPr>
          <a:lstStyle/>
          <a:p>
            <a:r>
              <a:rPr lang="en-US" dirty="0"/>
              <a:t>Slow start:</a:t>
            </a:r>
          </a:p>
          <a:p>
            <a:pPr lvl="1"/>
            <a:r>
              <a:rPr lang="en-US" dirty="0"/>
              <a:t>Speaker Election</a:t>
            </a:r>
          </a:p>
          <a:p>
            <a:pPr lvl="1"/>
            <a:r>
              <a:rPr lang="en-US" dirty="0"/>
              <a:t>Transition of Majority in House</a:t>
            </a:r>
          </a:p>
          <a:p>
            <a:pPr lvl="1"/>
            <a:r>
              <a:rPr lang="en-US" dirty="0"/>
              <a:t>Opening the Doors of Congress</a:t>
            </a:r>
          </a:p>
          <a:p>
            <a:pPr lvl="1"/>
            <a:r>
              <a:rPr lang="en-US" dirty="0"/>
              <a:t>Debt Limit </a:t>
            </a:r>
          </a:p>
        </p:txBody>
      </p:sp>
      <p:pic>
        <p:nvPicPr>
          <p:cNvPr id="5" name="Picture 4" descr="Illuminated San Francisco City Hall">
            <a:extLst>
              <a:ext uri="{FF2B5EF4-FFF2-40B4-BE49-F238E27FC236}">
                <a16:creationId xmlns:a16="http://schemas.microsoft.com/office/drawing/2014/main" id="{C8B10316-AEE0-FC95-0B45-E273AAAE7900}"/>
              </a:ext>
            </a:extLst>
          </p:cNvPr>
          <p:cNvPicPr>
            <a:picLocks noChangeAspect="1"/>
          </p:cNvPicPr>
          <p:nvPr/>
        </p:nvPicPr>
        <p:blipFill rotWithShape="1">
          <a:blip r:embed="rId2"/>
          <a:srcRect l="19458" r="28031" b="-2"/>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Tree>
    <p:extLst>
      <p:ext uri="{BB962C8B-B14F-4D97-AF65-F5344CB8AC3E}">
        <p14:creationId xmlns:p14="http://schemas.microsoft.com/office/powerpoint/2010/main" val="28360958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65F5D-26BD-AA0A-101E-4DD97EECB2CE}"/>
              </a:ext>
            </a:extLst>
          </p:cNvPr>
          <p:cNvSpPr>
            <a:spLocks noGrp="1"/>
          </p:cNvSpPr>
          <p:nvPr>
            <p:ph type="title"/>
          </p:nvPr>
        </p:nvSpPr>
        <p:spPr>
          <a:xfrm>
            <a:off x="677334" y="148282"/>
            <a:ext cx="8596668" cy="593123"/>
          </a:xfrm>
        </p:spPr>
        <p:txBody>
          <a:bodyPr>
            <a:normAutofit fontScale="90000"/>
          </a:bodyPr>
          <a:lstStyle/>
          <a:p>
            <a:r>
              <a:rPr lang="en-US" dirty="0"/>
              <a:t>Congressional Update</a:t>
            </a:r>
          </a:p>
        </p:txBody>
      </p:sp>
      <p:sp>
        <p:nvSpPr>
          <p:cNvPr id="3" name="Content Placeholder 2">
            <a:extLst>
              <a:ext uri="{FF2B5EF4-FFF2-40B4-BE49-F238E27FC236}">
                <a16:creationId xmlns:a16="http://schemas.microsoft.com/office/drawing/2014/main" id="{F17F64F2-3D98-CDBE-62E8-65C87D261DD1}"/>
              </a:ext>
            </a:extLst>
          </p:cNvPr>
          <p:cNvSpPr>
            <a:spLocks noGrp="1"/>
          </p:cNvSpPr>
          <p:nvPr>
            <p:ph idx="1"/>
          </p:nvPr>
        </p:nvSpPr>
        <p:spPr>
          <a:xfrm>
            <a:off x="677333" y="741405"/>
            <a:ext cx="9817349" cy="5671752"/>
          </a:xfrm>
        </p:spPr>
        <p:txBody>
          <a:bodyPr>
            <a:normAutofit fontScale="85000" lnSpcReduction="20000"/>
          </a:bodyPr>
          <a:lstStyle/>
          <a:p>
            <a:r>
              <a:rPr lang="en-US" sz="2800" dirty="0"/>
              <a:t>HR 1 Lower Energy Costs Bill</a:t>
            </a:r>
          </a:p>
          <a:p>
            <a:pPr lvl="1"/>
            <a:r>
              <a:rPr lang="en-US" sz="2600" dirty="0"/>
              <a:t>NEPA Reforms—time requirements for processes, 1-year EA, 2-year EIS</a:t>
            </a:r>
          </a:p>
          <a:p>
            <a:pPr lvl="1"/>
            <a:r>
              <a:rPr lang="en-US" sz="2600" dirty="0"/>
              <a:t>Categorical Exclusions mandated for certain projects</a:t>
            </a:r>
          </a:p>
          <a:p>
            <a:pPr lvl="1"/>
            <a:r>
              <a:rPr lang="en-US" sz="2600" dirty="0"/>
              <a:t>Reasonable alternatives and reasonably foreseeable environmental effects</a:t>
            </a:r>
          </a:p>
          <a:p>
            <a:pPr lvl="1"/>
            <a:r>
              <a:rPr lang="en-US" sz="2600" dirty="0"/>
              <a:t>One lead federal agency </a:t>
            </a:r>
          </a:p>
          <a:p>
            <a:pPr lvl="1"/>
            <a:r>
              <a:rPr lang="en-US" sz="2600" dirty="0"/>
              <a:t>Claim for supplemental review must be filed within 120 days of notice</a:t>
            </a:r>
          </a:p>
          <a:p>
            <a:pPr lvl="1"/>
            <a:r>
              <a:rPr lang="en-US" sz="2600" dirty="0"/>
              <a:t>Proponent ability to fund agency personnel</a:t>
            </a:r>
          </a:p>
          <a:p>
            <a:pPr lvl="1"/>
            <a:r>
              <a:rPr lang="en-US" sz="2600" dirty="0"/>
              <a:t>Benefits for oil &amp; gas development &amp; leasing, reduces offshore royalty to 12.5%, revenue sharing increase for states</a:t>
            </a:r>
          </a:p>
          <a:p>
            <a:pPr lvl="1"/>
            <a:r>
              <a:rPr lang="en-US" sz="2600" dirty="0"/>
              <a:t>Mine permitting benefits</a:t>
            </a:r>
          </a:p>
          <a:p>
            <a:pPr lvl="1"/>
            <a:r>
              <a:rPr lang="en-US" sz="2600" dirty="0"/>
              <a:t>Sideboards on mineral withdrawals</a:t>
            </a:r>
          </a:p>
          <a:p>
            <a:pPr lvl="1"/>
            <a:r>
              <a:rPr lang="en-US" sz="2600" dirty="0"/>
              <a:t>And much more….but the vast majority is dead in the Senate</a:t>
            </a:r>
          </a:p>
          <a:p>
            <a:pPr lvl="1"/>
            <a:r>
              <a:rPr lang="en-US" sz="2600" dirty="0"/>
              <a:t>Permitting Reform chances?</a:t>
            </a:r>
          </a:p>
          <a:p>
            <a:pPr marL="457200" lvl="1" indent="0">
              <a:buNone/>
            </a:pPr>
            <a:endParaRPr lang="en-US" sz="2600" dirty="0"/>
          </a:p>
          <a:p>
            <a:pPr lvl="1"/>
            <a:endParaRPr lang="en-US" sz="2600" dirty="0"/>
          </a:p>
          <a:p>
            <a:pPr lvl="1"/>
            <a:endParaRPr lang="en-US" sz="2600" dirty="0"/>
          </a:p>
          <a:p>
            <a:pPr lvl="1"/>
            <a:endParaRPr lang="en-US" sz="2600" dirty="0"/>
          </a:p>
          <a:p>
            <a:pPr lvl="1"/>
            <a:endParaRPr lang="en-US" dirty="0"/>
          </a:p>
        </p:txBody>
      </p:sp>
    </p:spTree>
    <p:extLst>
      <p:ext uri="{BB962C8B-B14F-4D97-AF65-F5344CB8AC3E}">
        <p14:creationId xmlns:p14="http://schemas.microsoft.com/office/powerpoint/2010/main" val="4222080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4D16F1A-5D78-4402-81FF-31A98AFD6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F0AFBF-A901-5382-4DAB-96623B4869BB}"/>
              </a:ext>
            </a:extLst>
          </p:cNvPr>
          <p:cNvSpPr>
            <a:spLocks noGrp="1"/>
          </p:cNvSpPr>
          <p:nvPr>
            <p:ph type="title"/>
          </p:nvPr>
        </p:nvSpPr>
        <p:spPr>
          <a:xfrm>
            <a:off x="1286933" y="609600"/>
            <a:ext cx="10197494" cy="1099457"/>
          </a:xfrm>
        </p:spPr>
        <p:txBody>
          <a:bodyPr>
            <a:normAutofit/>
          </a:bodyPr>
          <a:lstStyle/>
          <a:p>
            <a:r>
              <a:rPr lang="en-US" dirty="0"/>
              <a:t>Member Initiatives</a:t>
            </a:r>
          </a:p>
        </p:txBody>
      </p:sp>
      <p:sp>
        <p:nvSpPr>
          <p:cNvPr id="11" name="Isosceles Triangle 10">
            <a:extLst>
              <a:ext uri="{FF2B5EF4-FFF2-40B4-BE49-F238E27FC236}">
                <a16:creationId xmlns:a16="http://schemas.microsoft.com/office/drawing/2014/main" id="{1B2FB7F0-6A45-43E8-88A7-48E46E6D48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6BA9C607-662B-4FBB-A3F3-CF593AD736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0F34A1F2-F254-B0F1-38D7-2B172CD945C2}"/>
              </a:ext>
            </a:extLst>
          </p:cNvPr>
          <p:cNvGraphicFramePr>
            <a:graphicFrameLocks noGrp="1"/>
          </p:cNvGraphicFramePr>
          <p:nvPr>
            <p:ph idx="1"/>
            <p:extLst>
              <p:ext uri="{D42A27DB-BD31-4B8C-83A1-F6EECF244321}">
                <p14:modId xmlns:p14="http://schemas.microsoft.com/office/powerpoint/2010/main" val="2482258162"/>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8473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E1AD418-EE2E-2E18-B23C-9C3043A569F9}"/>
              </a:ext>
            </a:extLst>
          </p:cNvPr>
          <p:cNvSpPr>
            <a:spLocks noGrp="1"/>
          </p:cNvSpPr>
          <p:nvPr>
            <p:ph type="title"/>
          </p:nvPr>
        </p:nvSpPr>
        <p:spPr>
          <a:xfrm>
            <a:off x="677334" y="609599"/>
            <a:ext cx="3843375" cy="5545667"/>
          </a:xfrm>
        </p:spPr>
        <p:txBody>
          <a:bodyPr anchor="ctr">
            <a:normAutofit/>
          </a:bodyPr>
          <a:lstStyle/>
          <a:p>
            <a:r>
              <a:rPr lang="en-US">
                <a:solidFill>
                  <a:schemeClr val="tx1">
                    <a:lumMod val="85000"/>
                    <a:lumOff val="15000"/>
                  </a:schemeClr>
                </a:solidFill>
              </a:rPr>
              <a:t>Biden Regulatory Agenda</a:t>
            </a:r>
          </a:p>
        </p:txBody>
      </p:sp>
      <p:sp>
        <p:nvSpPr>
          <p:cNvPr id="3" name="Content Placeholder 2">
            <a:extLst>
              <a:ext uri="{FF2B5EF4-FFF2-40B4-BE49-F238E27FC236}">
                <a16:creationId xmlns:a16="http://schemas.microsoft.com/office/drawing/2014/main" id="{4810B09E-5F06-2F4E-C695-11228CE66053}"/>
              </a:ext>
            </a:extLst>
          </p:cNvPr>
          <p:cNvSpPr>
            <a:spLocks noGrp="1"/>
          </p:cNvSpPr>
          <p:nvPr>
            <p:ph idx="1"/>
          </p:nvPr>
        </p:nvSpPr>
        <p:spPr>
          <a:xfrm>
            <a:off x="5649487" y="609600"/>
            <a:ext cx="6296707" cy="5545667"/>
          </a:xfrm>
        </p:spPr>
        <p:txBody>
          <a:bodyPr anchor="ctr">
            <a:normAutofit/>
          </a:bodyPr>
          <a:lstStyle/>
          <a:p>
            <a:r>
              <a:rPr lang="en-US" dirty="0">
                <a:solidFill>
                  <a:srgbClr val="FFFFFF"/>
                </a:solidFill>
              </a:rPr>
              <a:t>WOTUS</a:t>
            </a:r>
          </a:p>
          <a:p>
            <a:r>
              <a:rPr lang="en-US" dirty="0">
                <a:solidFill>
                  <a:srgbClr val="FFFFFF"/>
                </a:solidFill>
              </a:rPr>
              <a:t>Interagency Working Group</a:t>
            </a:r>
          </a:p>
          <a:p>
            <a:r>
              <a:rPr lang="en-US" dirty="0">
                <a:solidFill>
                  <a:srgbClr val="FFFFFF"/>
                </a:solidFill>
              </a:rPr>
              <a:t>Sage Grouse Planning</a:t>
            </a:r>
          </a:p>
          <a:p>
            <a:r>
              <a:rPr lang="en-US" dirty="0">
                <a:solidFill>
                  <a:srgbClr val="FFFFFF"/>
                </a:solidFill>
              </a:rPr>
              <a:t>NEPA Phase II Rule</a:t>
            </a:r>
          </a:p>
          <a:p>
            <a:r>
              <a:rPr lang="en-US" dirty="0">
                <a:solidFill>
                  <a:srgbClr val="FFFFFF"/>
                </a:solidFill>
              </a:rPr>
              <a:t>Interim Guidance on GHG Emissions under NEPA</a:t>
            </a:r>
          </a:p>
          <a:p>
            <a:r>
              <a:rPr lang="en-US" dirty="0">
                <a:solidFill>
                  <a:srgbClr val="FFFFFF"/>
                </a:solidFill>
              </a:rPr>
              <a:t>America the Beautiful (30 x 30)</a:t>
            </a:r>
          </a:p>
          <a:p>
            <a:pPr lvl="1"/>
            <a:r>
              <a:rPr lang="en-US" dirty="0">
                <a:solidFill>
                  <a:srgbClr val="FFFFFF"/>
                </a:solidFill>
              </a:rPr>
              <a:t>CEQ Ecological Connectivity and Wildlife Corridors</a:t>
            </a:r>
          </a:p>
          <a:p>
            <a:pPr lvl="1"/>
            <a:r>
              <a:rPr lang="en-US" dirty="0">
                <a:solidFill>
                  <a:srgbClr val="FFFFFF"/>
                </a:solidFill>
              </a:rPr>
              <a:t>National Monument Designations Nevada and Texas</a:t>
            </a:r>
          </a:p>
          <a:p>
            <a:pPr lvl="1"/>
            <a:r>
              <a:rPr lang="en-US" dirty="0">
                <a:solidFill>
                  <a:srgbClr val="FFFFFF"/>
                </a:solidFill>
              </a:rPr>
              <a:t>BLM Proposed Conservation and Landscape Health Proposed Rule</a:t>
            </a:r>
          </a:p>
          <a:p>
            <a:pPr marL="0" indent="0">
              <a:buNone/>
            </a:pPr>
            <a:endParaRPr lang="en-US" dirty="0">
              <a:solidFill>
                <a:srgbClr val="FFFFFF"/>
              </a:solidFill>
            </a:endParaRPr>
          </a:p>
          <a:p>
            <a:pPr lvl="1"/>
            <a:endParaRPr lang="en-US" dirty="0">
              <a:solidFill>
                <a:srgbClr val="FFFFFF"/>
              </a:solidFill>
            </a:endParaRPr>
          </a:p>
        </p:txBody>
      </p:sp>
    </p:spTree>
    <p:extLst>
      <p:ext uri="{BB962C8B-B14F-4D97-AF65-F5344CB8AC3E}">
        <p14:creationId xmlns:p14="http://schemas.microsoft.com/office/powerpoint/2010/main" val="3177834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4D16F1A-5D78-4402-81FF-31A98AFD6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2D585A-D8D8-A3C0-90E5-E582D1A057FF}"/>
              </a:ext>
            </a:extLst>
          </p:cNvPr>
          <p:cNvSpPr>
            <a:spLocks noGrp="1"/>
          </p:cNvSpPr>
          <p:nvPr>
            <p:ph type="title"/>
          </p:nvPr>
        </p:nvSpPr>
        <p:spPr>
          <a:xfrm>
            <a:off x="1286933" y="609600"/>
            <a:ext cx="10197494" cy="1099457"/>
          </a:xfrm>
        </p:spPr>
        <p:txBody>
          <a:bodyPr>
            <a:normAutofit/>
          </a:bodyPr>
          <a:lstStyle/>
          <a:p>
            <a:r>
              <a:rPr lang="en-US" dirty="0"/>
              <a:t>WOTUS—Waters of the United States</a:t>
            </a:r>
          </a:p>
        </p:txBody>
      </p:sp>
      <p:sp>
        <p:nvSpPr>
          <p:cNvPr id="11" name="Isosceles Triangle 10">
            <a:extLst>
              <a:ext uri="{FF2B5EF4-FFF2-40B4-BE49-F238E27FC236}">
                <a16:creationId xmlns:a16="http://schemas.microsoft.com/office/drawing/2014/main" id="{1B2FB7F0-6A45-43E8-88A7-48E46E6D48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6BA9C607-662B-4FBB-A3F3-CF593AD736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881A9422-81DA-A5C8-6F87-64031AB003B0}"/>
              </a:ext>
            </a:extLst>
          </p:cNvPr>
          <p:cNvGraphicFramePr>
            <a:graphicFrameLocks noGrp="1"/>
          </p:cNvGraphicFramePr>
          <p:nvPr>
            <p:ph idx="1"/>
            <p:extLst>
              <p:ext uri="{D42A27DB-BD31-4B8C-83A1-F6EECF244321}">
                <p14:modId xmlns:p14="http://schemas.microsoft.com/office/powerpoint/2010/main" val="1962904076"/>
              </p:ext>
            </p:extLst>
          </p:nvPr>
        </p:nvGraphicFramePr>
        <p:xfrm>
          <a:off x="1286933" y="1425677"/>
          <a:ext cx="9618133" cy="46163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1981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11EF1-BC04-6FF4-345F-D59E4DFDC49A}"/>
              </a:ext>
            </a:extLst>
          </p:cNvPr>
          <p:cNvSpPr>
            <a:spLocks noGrp="1"/>
          </p:cNvSpPr>
          <p:nvPr>
            <p:ph type="title"/>
          </p:nvPr>
        </p:nvSpPr>
        <p:spPr/>
        <p:txBody>
          <a:bodyPr/>
          <a:lstStyle/>
          <a:p>
            <a:r>
              <a:rPr lang="en-US" dirty="0"/>
              <a:t>Interagency Working Group (IWG)</a:t>
            </a:r>
          </a:p>
        </p:txBody>
      </p:sp>
      <p:sp>
        <p:nvSpPr>
          <p:cNvPr id="3" name="Content Placeholder 2">
            <a:extLst>
              <a:ext uri="{FF2B5EF4-FFF2-40B4-BE49-F238E27FC236}">
                <a16:creationId xmlns:a16="http://schemas.microsoft.com/office/drawing/2014/main" id="{EC429896-2B13-FB97-D1FD-5E4509992ED3}"/>
              </a:ext>
            </a:extLst>
          </p:cNvPr>
          <p:cNvSpPr>
            <a:spLocks noGrp="1"/>
          </p:cNvSpPr>
          <p:nvPr>
            <p:ph idx="1"/>
          </p:nvPr>
        </p:nvSpPr>
        <p:spPr>
          <a:xfrm>
            <a:off x="677334" y="1361661"/>
            <a:ext cx="9102770" cy="4679701"/>
          </a:xfrm>
        </p:spPr>
        <p:txBody>
          <a:bodyPr/>
          <a:lstStyle/>
          <a:p>
            <a:r>
              <a:rPr lang="en-US" dirty="0"/>
              <a:t>Designed to recommend legislative and regulatory changes for hardrock mining on public lands.</a:t>
            </a:r>
          </a:p>
          <a:p>
            <a:r>
              <a:rPr lang="en-US" dirty="0"/>
              <a:t>Report was due in November 2022—expecting the Report at any time.</a:t>
            </a:r>
          </a:p>
          <a:p>
            <a:r>
              <a:rPr lang="en-US" dirty="0"/>
              <a:t>Expected recommendations:</a:t>
            </a:r>
          </a:p>
          <a:p>
            <a:pPr lvl="1"/>
            <a:r>
              <a:rPr lang="en-US" dirty="0"/>
              <a:t>Replace Mining Law of 1872 with leasing system with limited tenure provisions</a:t>
            </a:r>
          </a:p>
          <a:p>
            <a:pPr lvl="1"/>
            <a:r>
              <a:rPr lang="en-US" dirty="0"/>
              <a:t>Repeal “right to mine” and make mine leasing a discretionary Secretarial act.</a:t>
            </a:r>
          </a:p>
          <a:p>
            <a:pPr lvl="1"/>
            <a:r>
              <a:rPr lang="en-US" dirty="0"/>
              <a:t>Implement a gross royalty in the 12% range</a:t>
            </a:r>
          </a:p>
          <a:p>
            <a:r>
              <a:rPr lang="en-US" dirty="0"/>
              <a:t>Regulatory Expectations</a:t>
            </a:r>
          </a:p>
          <a:p>
            <a:pPr lvl="1"/>
            <a:r>
              <a:rPr lang="en-US" dirty="0"/>
              <a:t>Rule implementing Rosemont decision restricting ancillary uses of mining lands.</a:t>
            </a:r>
          </a:p>
          <a:p>
            <a:pPr lvl="1"/>
            <a:r>
              <a:rPr lang="en-US" dirty="0"/>
              <a:t>Proposed 3809 regulation changes</a:t>
            </a:r>
          </a:p>
          <a:p>
            <a:pPr lvl="1"/>
            <a:r>
              <a:rPr lang="en-US" dirty="0"/>
              <a:t>Expect regulatory efforts will be initiated as soon as report is issued.</a:t>
            </a:r>
          </a:p>
          <a:p>
            <a:pPr lvl="1"/>
            <a:endParaRPr lang="en-US" dirty="0"/>
          </a:p>
          <a:p>
            <a:endParaRPr lang="en-US" dirty="0"/>
          </a:p>
          <a:p>
            <a:endParaRPr lang="en-US" dirty="0"/>
          </a:p>
        </p:txBody>
      </p:sp>
    </p:spTree>
    <p:extLst>
      <p:ext uri="{BB962C8B-B14F-4D97-AF65-F5344CB8AC3E}">
        <p14:creationId xmlns:p14="http://schemas.microsoft.com/office/powerpoint/2010/main" val="2628905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BCF4063-4532-6488-0640-6EE1BD8722E3}"/>
              </a:ext>
            </a:extLst>
          </p:cNvPr>
          <p:cNvSpPr>
            <a:spLocks noGrp="1"/>
          </p:cNvSpPr>
          <p:nvPr>
            <p:ph type="title"/>
          </p:nvPr>
        </p:nvSpPr>
        <p:spPr>
          <a:xfrm>
            <a:off x="677334" y="609599"/>
            <a:ext cx="3843375" cy="5545667"/>
          </a:xfrm>
        </p:spPr>
        <p:txBody>
          <a:bodyPr anchor="ctr">
            <a:normAutofit/>
          </a:bodyPr>
          <a:lstStyle/>
          <a:p>
            <a:r>
              <a:rPr lang="en-US" dirty="0">
                <a:solidFill>
                  <a:schemeClr val="tx1">
                    <a:lumMod val="85000"/>
                    <a:lumOff val="15000"/>
                  </a:schemeClr>
                </a:solidFill>
              </a:rPr>
              <a:t>Sage Grouse Planning</a:t>
            </a:r>
          </a:p>
        </p:txBody>
      </p:sp>
      <p:sp>
        <p:nvSpPr>
          <p:cNvPr id="3" name="Content Placeholder 2">
            <a:extLst>
              <a:ext uri="{FF2B5EF4-FFF2-40B4-BE49-F238E27FC236}">
                <a16:creationId xmlns:a16="http://schemas.microsoft.com/office/drawing/2014/main" id="{D9B07F57-11A5-DCB8-D3A7-556FDC529086}"/>
              </a:ext>
            </a:extLst>
          </p:cNvPr>
          <p:cNvSpPr>
            <a:spLocks noGrp="1"/>
          </p:cNvSpPr>
          <p:nvPr>
            <p:ph idx="1"/>
          </p:nvPr>
        </p:nvSpPr>
        <p:spPr>
          <a:xfrm>
            <a:off x="5976417" y="197224"/>
            <a:ext cx="5809183" cy="6143811"/>
          </a:xfrm>
        </p:spPr>
        <p:txBody>
          <a:bodyPr anchor="ctr">
            <a:normAutofit/>
          </a:bodyPr>
          <a:lstStyle/>
          <a:p>
            <a:r>
              <a:rPr lang="en-US" dirty="0">
                <a:solidFill>
                  <a:srgbClr val="FFFFFF"/>
                </a:solidFill>
              </a:rPr>
              <a:t>DOI has represented to Federal Court that the sage grouse west-wide plans will be released this summer.</a:t>
            </a:r>
          </a:p>
          <a:p>
            <a:r>
              <a:rPr lang="en-US" dirty="0">
                <a:solidFill>
                  <a:srgbClr val="FFFFFF"/>
                </a:solidFill>
              </a:rPr>
              <a:t>Delay in release likely due to mineral review of lands under consideration for withdrawal.</a:t>
            </a:r>
          </a:p>
          <a:p>
            <a:pPr lvl="1"/>
            <a:r>
              <a:rPr lang="en-US" dirty="0">
                <a:solidFill>
                  <a:srgbClr val="FFFFFF"/>
                </a:solidFill>
              </a:rPr>
              <a:t>Expect another 10-million-acre mineral withdrawal as proposed under 2015 plans.</a:t>
            </a:r>
          </a:p>
          <a:p>
            <a:r>
              <a:rPr lang="en-US" dirty="0">
                <a:solidFill>
                  <a:srgbClr val="FFFFFF"/>
                </a:solidFill>
              </a:rPr>
              <a:t>Timing is politically sensitive with Senator Rosen (D-NV) running for re-election.</a:t>
            </a:r>
          </a:p>
          <a:p>
            <a:r>
              <a:rPr lang="en-US" dirty="0">
                <a:solidFill>
                  <a:srgbClr val="FFFFFF"/>
                </a:solidFill>
              </a:rPr>
              <a:t>BLM may try to use Conservation and Landscape Health proposed rule as justification for sage grouse plans and mineral withdrawal.</a:t>
            </a:r>
          </a:p>
          <a:p>
            <a:r>
              <a:rPr lang="en-US" dirty="0">
                <a:solidFill>
                  <a:srgbClr val="FFFFFF"/>
                </a:solidFill>
              </a:rPr>
              <a:t>USFS has not announced how they will proceed.  Expecting them to follow BLM lead.</a:t>
            </a:r>
          </a:p>
        </p:txBody>
      </p:sp>
    </p:spTree>
    <p:extLst>
      <p:ext uri="{BB962C8B-B14F-4D97-AF65-F5344CB8AC3E}">
        <p14:creationId xmlns:p14="http://schemas.microsoft.com/office/powerpoint/2010/main" val="910978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230FF-7DC1-DD7F-5CEC-DC95602300DC}"/>
              </a:ext>
            </a:extLst>
          </p:cNvPr>
          <p:cNvSpPr>
            <a:spLocks noGrp="1"/>
          </p:cNvSpPr>
          <p:nvPr>
            <p:ph type="title"/>
          </p:nvPr>
        </p:nvSpPr>
        <p:spPr>
          <a:xfrm>
            <a:off x="677334" y="256988"/>
            <a:ext cx="8596668" cy="776941"/>
          </a:xfrm>
        </p:spPr>
        <p:txBody>
          <a:bodyPr>
            <a:normAutofit fontScale="90000"/>
          </a:bodyPr>
          <a:lstStyle/>
          <a:p>
            <a:r>
              <a:rPr lang="en-US" dirty="0"/>
              <a:t>NEPA Phase II Rule</a:t>
            </a:r>
            <a:br>
              <a:rPr lang="en-US" dirty="0"/>
            </a:br>
            <a:endParaRPr lang="en-US" dirty="0"/>
          </a:p>
        </p:txBody>
      </p:sp>
      <p:sp>
        <p:nvSpPr>
          <p:cNvPr id="3" name="Content Placeholder 2">
            <a:extLst>
              <a:ext uri="{FF2B5EF4-FFF2-40B4-BE49-F238E27FC236}">
                <a16:creationId xmlns:a16="http://schemas.microsoft.com/office/drawing/2014/main" id="{EE2EEE5E-F272-1C97-15C0-C899E8CAC1EA}"/>
              </a:ext>
            </a:extLst>
          </p:cNvPr>
          <p:cNvSpPr>
            <a:spLocks noGrp="1"/>
          </p:cNvSpPr>
          <p:nvPr>
            <p:ph idx="1"/>
          </p:nvPr>
        </p:nvSpPr>
        <p:spPr>
          <a:xfrm>
            <a:off x="466165" y="926352"/>
            <a:ext cx="9478682" cy="5378823"/>
          </a:xfrm>
        </p:spPr>
        <p:txBody>
          <a:bodyPr>
            <a:normAutofit/>
          </a:bodyPr>
          <a:lstStyle/>
          <a:p>
            <a:r>
              <a:rPr lang="en-US" dirty="0"/>
              <a:t>Phase I Rule:  (1) restoring requirement that agencies evaluate all relevant environmental impacts, including direct, indirect and cumulative impacts particularly when addressing climate change and impacts to “environmental justice” communities; (2) allowing agencies to develop and analyze alternative approaches, including those that will not meet the stated objectives of the proposed project; and (3) clarifying that while agency NEPA procedures need to be consistent with CEQ regulations, agencies have the discretion and flexibility to develop procedures beyond the CEQ’s requirements.</a:t>
            </a:r>
          </a:p>
          <a:p>
            <a:r>
              <a:rPr lang="en-US" dirty="0"/>
              <a:t>Phase II Rule Expectations:</a:t>
            </a:r>
          </a:p>
          <a:p>
            <a:pPr lvl="1"/>
            <a:r>
              <a:rPr lang="en-US" sz="1800" dirty="0"/>
              <a:t>Was promised early 2023</a:t>
            </a:r>
          </a:p>
          <a:p>
            <a:pPr lvl="1"/>
            <a:r>
              <a:rPr lang="en-US" sz="1800" dirty="0"/>
              <a:t> Rule to address concerns regarding consideration of climate change, environmental justice; and enhanced public participation.</a:t>
            </a:r>
          </a:p>
          <a:p>
            <a:pPr lvl="1"/>
            <a:r>
              <a:rPr lang="en-US" sz="1800" dirty="0"/>
              <a:t>Manchin rumored to be attempting to include permitting reform within Phase II proposal.</a:t>
            </a:r>
          </a:p>
          <a:p>
            <a:pPr lvl="1"/>
            <a:r>
              <a:rPr lang="en-US" sz="1800" dirty="0"/>
              <a:t>Proposed Rule at OMB review.</a:t>
            </a:r>
          </a:p>
        </p:txBody>
      </p:sp>
    </p:spTree>
    <p:extLst>
      <p:ext uri="{BB962C8B-B14F-4D97-AF65-F5344CB8AC3E}">
        <p14:creationId xmlns:p14="http://schemas.microsoft.com/office/powerpoint/2010/main" val="298007599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6606</TotalTime>
  <Words>1350</Words>
  <Application>Microsoft Office PowerPoint</Application>
  <PresentationFormat>Widescreen</PresentationFormat>
  <Paragraphs>114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OpenSans-Bold</vt:lpstr>
      <vt:lpstr>Trebuchet MS</vt:lpstr>
      <vt:lpstr>Wingdings 3</vt:lpstr>
      <vt:lpstr>Facet</vt:lpstr>
      <vt:lpstr>Washington Update</vt:lpstr>
      <vt:lpstr>118th Congress</vt:lpstr>
      <vt:lpstr>Congressional Update</vt:lpstr>
      <vt:lpstr>Member Initiatives</vt:lpstr>
      <vt:lpstr>Biden Regulatory Agenda</vt:lpstr>
      <vt:lpstr>WOTUS—Waters of the United States</vt:lpstr>
      <vt:lpstr>Interagency Working Group (IWG)</vt:lpstr>
      <vt:lpstr>Sage Grouse Planning</vt:lpstr>
      <vt:lpstr>NEPA Phase II Rule </vt:lpstr>
      <vt:lpstr>CEQ Interim Guidance Green House Gas Emissions </vt:lpstr>
      <vt:lpstr>America the Beautiful (30 x 30)</vt:lpstr>
      <vt:lpstr>Politics….too early?</vt:lpstr>
      <vt:lpstr>And this just in…</vt:lpstr>
      <vt:lpstr>    Questions or Discussion?  Allen Freemyer allen@adfpc.com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Update</dc:title>
  <dc:creator>Allen Freemyer</dc:creator>
  <cp:lastModifiedBy>Allen Freemyer</cp:lastModifiedBy>
  <cp:revision>8</cp:revision>
  <dcterms:created xsi:type="dcterms:W3CDTF">2023-04-06T15:37:02Z</dcterms:created>
  <dcterms:modified xsi:type="dcterms:W3CDTF">2023-04-20T19:27:28Z</dcterms:modified>
</cp:coreProperties>
</file>